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9" r:id="rId3"/>
  </p:sldMasterIdLst>
  <p:notesMasterIdLst>
    <p:notesMasterId r:id="rId28"/>
  </p:notesMasterIdLst>
  <p:sldIdLst>
    <p:sldId id="260" r:id="rId4"/>
    <p:sldId id="275" r:id="rId5"/>
    <p:sldId id="331" r:id="rId6"/>
    <p:sldId id="276" r:id="rId7"/>
    <p:sldId id="410" r:id="rId8"/>
    <p:sldId id="383" r:id="rId9"/>
    <p:sldId id="356" r:id="rId10"/>
    <p:sldId id="287" r:id="rId11"/>
    <p:sldId id="345" r:id="rId12"/>
    <p:sldId id="289" r:id="rId13"/>
    <p:sldId id="344" r:id="rId14"/>
    <p:sldId id="346" r:id="rId15"/>
    <p:sldId id="361" r:id="rId16"/>
    <p:sldId id="363" r:id="rId17"/>
    <p:sldId id="364" r:id="rId18"/>
    <p:sldId id="365" r:id="rId19"/>
    <p:sldId id="367" r:id="rId20"/>
    <p:sldId id="362" r:id="rId21"/>
    <p:sldId id="304" r:id="rId22"/>
    <p:sldId id="311" r:id="rId23"/>
    <p:sldId id="337" r:id="rId24"/>
    <p:sldId id="401" r:id="rId25"/>
    <p:sldId id="411" r:id="rId26"/>
    <p:sldId id="4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242"/>
    <a:srgbClr val="2866AC"/>
    <a:srgbClr val="002D62"/>
    <a:srgbClr val="E0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83079-E884-47F7-8F58-A288AF109A01}" v="1" dt="2025-08-08T16:47:58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>
        <p:scale>
          <a:sx n="100" d="100"/>
          <a:sy n="100" d="100"/>
        </p:scale>
        <p:origin x="292" y="-5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9996"/>
    </p:cViewPr>
  </p:sorterViewPr>
  <p:notesViewPr>
    <p:cSldViewPr showGuides="1">
      <p:cViewPr varScale="1">
        <p:scale>
          <a:sx n="89" d="100"/>
          <a:sy n="89" d="100"/>
        </p:scale>
        <p:origin x="37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cia Arrington" userId="e070af8e-7d2d-4a37-8c2a-79271bb25c73" providerId="ADAL" clId="{BA283079-E884-47F7-8F58-A288AF109A01}"/>
    <pc:docChg chg="undo custSel addSld delSld modSld">
      <pc:chgData name="Trecia Arrington" userId="e070af8e-7d2d-4a37-8c2a-79271bb25c73" providerId="ADAL" clId="{BA283079-E884-47F7-8F58-A288AF109A01}" dt="2025-08-11T18:43:03.551" v="56" actId="47"/>
      <pc:docMkLst>
        <pc:docMk/>
      </pc:docMkLst>
      <pc:sldChg chg="delSp mod">
        <pc:chgData name="Trecia Arrington" userId="e070af8e-7d2d-4a37-8c2a-79271bb25c73" providerId="ADAL" clId="{BA283079-E884-47F7-8F58-A288AF109A01}" dt="2025-08-11T18:29:29.879" v="54" actId="478"/>
        <pc:sldMkLst>
          <pc:docMk/>
          <pc:sldMk cId="1051842453" sldId="260"/>
        </pc:sldMkLst>
        <pc:spChg chg="del">
          <ac:chgData name="Trecia Arrington" userId="e070af8e-7d2d-4a37-8c2a-79271bb25c73" providerId="ADAL" clId="{BA283079-E884-47F7-8F58-A288AF109A01}" dt="2025-08-11T18:29:29.879" v="54" actId="478"/>
          <ac:spMkLst>
            <pc:docMk/>
            <pc:sldMk cId="1051842453" sldId="260"/>
            <ac:spMk id="3" creationId="{00000000-0000-0000-0000-000000000000}"/>
          </ac:spMkLst>
        </pc:spChg>
      </pc:sldChg>
      <pc:sldChg chg="delSp modSp mod">
        <pc:chgData name="Trecia Arrington" userId="e070af8e-7d2d-4a37-8c2a-79271bb25c73" providerId="ADAL" clId="{BA283079-E884-47F7-8F58-A288AF109A01}" dt="2025-08-08T16:43:29.693" v="1" actId="1076"/>
        <pc:sldMkLst>
          <pc:docMk/>
          <pc:sldMk cId="3069165380" sldId="275"/>
        </pc:sldMkLst>
        <pc:picChg chg="mod">
          <ac:chgData name="Trecia Arrington" userId="e070af8e-7d2d-4a37-8c2a-79271bb25c73" providerId="ADAL" clId="{BA283079-E884-47F7-8F58-A288AF109A01}" dt="2025-08-08T16:43:29.693" v="1" actId="1076"/>
          <ac:picMkLst>
            <pc:docMk/>
            <pc:sldMk cId="3069165380" sldId="275"/>
            <ac:picMk id="12" creationId="{7DC49DF7-0725-880B-4135-3BD22FABED54}"/>
          </ac:picMkLst>
        </pc:picChg>
      </pc:sldChg>
      <pc:sldChg chg="modSp mod">
        <pc:chgData name="Trecia Arrington" userId="e070af8e-7d2d-4a37-8c2a-79271bb25c73" providerId="ADAL" clId="{BA283079-E884-47F7-8F58-A288AF109A01}" dt="2025-08-08T16:53:50.496" v="53" actId="6549"/>
        <pc:sldMkLst>
          <pc:docMk/>
          <pc:sldMk cId="1261743821" sldId="345"/>
        </pc:sldMkLst>
        <pc:spChg chg="mod">
          <ac:chgData name="Trecia Arrington" userId="e070af8e-7d2d-4a37-8c2a-79271bb25c73" providerId="ADAL" clId="{BA283079-E884-47F7-8F58-A288AF109A01}" dt="2025-08-08T16:53:50.496" v="53" actId="6549"/>
          <ac:spMkLst>
            <pc:docMk/>
            <pc:sldMk cId="1261743821" sldId="345"/>
            <ac:spMk id="9" creationId="{00000000-0000-0000-0000-000000000000}"/>
          </ac:spMkLst>
        </pc:spChg>
      </pc:sldChg>
      <pc:sldChg chg="modSp add del mod">
        <pc:chgData name="Trecia Arrington" userId="e070af8e-7d2d-4a37-8c2a-79271bb25c73" providerId="ADAL" clId="{BA283079-E884-47F7-8F58-A288AF109A01}" dt="2025-08-08T16:51:30.679" v="51" actId="1038"/>
        <pc:sldMkLst>
          <pc:docMk/>
          <pc:sldMk cId="1432919253" sldId="411"/>
        </pc:sldMkLst>
        <pc:spChg chg="mod">
          <ac:chgData name="Trecia Arrington" userId="e070af8e-7d2d-4a37-8c2a-79271bb25c73" providerId="ADAL" clId="{BA283079-E884-47F7-8F58-A288AF109A01}" dt="2025-08-08T16:51:30.679" v="51" actId="1038"/>
          <ac:spMkLst>
            <pc:docMk/>
            <pc:sldMk cId="1432919253" sldId="411"/>
            <ac:spMk id="3" creationId="{00000000-0000-0000-0000-000000000000}"/>
          </ac:spMkLst>
        </pc:spChg>
      </pc:sldChg>
      <pc:sldChg chg="del">
        <pc:chgData name="Trecia Arrington" userId="e070af8e-7d2d-4a37-8c2a-79271bb25c73" providerId="ADAL" clId="{BA283079-E884-47F7-8F58-A288AF109A01}" dt="2025-08-11T18:43:03.551" v="56" actId="47"/>
        <pc:sldMkLst>
          <pc:docMk/>
          <pc:sldMk cId="2748819665" sldId="412"/>
        </pc:sldMkLst>
      </pc:sldChg>
      <pc:sldChg chg="del">
        <pc:chgData name="Trecia Arrington" userId="e070af8e-7d2d-4a37-8c2a-79271bb25c73" providerId="ADAL" clId="{BA283079-E884-47F7-8F58-A288AF109A01}" dt="2025-08-11T18:39:10.560" v="55" actId="47"/>
        <pc:sldMkLst>
          <pc:docMk/>
          <pc:sldMk cId="759363658" sldId="413"/>
        </pc:sldMkLst>
      </pc:sldChg>
      <pc:sldChg chg="addSp modSp mod">
        <pc:chgData name="Trecia Arrington" userId="e070af8e-7d2d-4a37-8c2a-79271bb25c73" providerId="ADAL" clId="{BA283079-E884-47F7-8F58-A288AF109A01}" dt="2025-08-08T16:51:42.791" v="52" actId="1037"/>
        <pc:sldMkLst>
          <pc:docMk/>
          <pc:sldMk cId="3700081211" sldId="415"/>
        </pc:sldMkLst>
        <pc:spChg chg="mod">
          <ac:chgData name="Trecia Arrington" userId="e070af8e-7d2d-4a37-8c2a-79271bb25c73" providerId="ADAL" clId="{BA283079-E884-47F7-8F58-A288AF109A01}" dt="2025-08-08T16:51:42.791" v="52" actId="1037"/>
          <ac:spMkLst>
            <pc:docMk/>
            <pc:sldMk cId="3700081211" sldId="415"/>
            <ac:spMk id="2" creationId="{00000000-0000-0000-0000-000000000000}"/>
          </ac:spMkLst>
        </pc:spChg>
        <pc:spChg chg="add mod">
          <ac:chgData name="Trecia Arrington" userId="e070af8e-7d2d-4a37-8c2a-79271bb25c73" providerId="ADAL" clId="{BA283079-E884-47F7-8F58-A288AF109A01}" dt="2025-08-08T16:50:50.029" v="47" actId="1076"/>
          <ac:spMkLst>
            <pc:docMk/>
            <pc:sldMk cId="3700081211" sldId="415"/>
            <ac:spMk id="3" creationId="{4202B720-9EFD-E697-2568-6DCE22D7083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E8DAA-F646-40A3-A751-2BF3D683C0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564C1-3AB7-418E-9D07-594C26F76A95}">
      <dgm:prSet/>
      <dgm:spPr/>
      <dgm:t>
        <a:bodyPr/>
        <a:lstStyle/>
        <a:p>
          <a:r>
            <a:rPr lang="en-US" b="1" dirty="0"/>
            <a:t>Business Consulting | One-on-One </a:t>
          </a:r>
          <a:endParaRPr lang="en-US" dirty="0"/>
        </a:p>
      </dgm:t>
    </dgm:pt>
    <dgm:pt modelId="{EC31A9BF-9994-4EB5-B1ED-F34062827C35}" type="parTrans" cxnId="{4F48C8FF-D2A1-49E3-8A4B-42D146144005}">
      <dgm:prSet/>
      <dgm:spPr/>
      <dgm:t>
        <a:bodyPr/>
        <a:lstStyle/>
        <a:p>
          <a:endParaRPr lang="en-US"/>
        </a:p>
      </dgm:t>
    </dgm:pt>
    <dgm:pt modelId="{B7C3D242-368B-49C0-AC98-EB49648FF8C2}" type="sibTrans" cxnId="{4F48C8FF-D2A1-49E3-8A4B-42D146144005}">
      <dgm:prSet/>
      <dgm:spPr/>
      <dgm:t>
        <a:bodyPr/>
        <a:lstStyle/>
        <a:p>
          <a:endParaRPr lang="en-US"/>
        </a:p>
      </dgm:t>
    </dgm:pt>
    <dgm:pt modelId="{FAE52232-39A5-4A7B-B18B-EB08D451995A}">
      <dgm:prSet/>
      <dgm:spPr/>
      <dgm:t>
        <a:bodyPr/>
        <a:lstStyle/>
        <a:p>
          <a:r>
            <a:rPr lang="en-US" b="1" dirty="0"/>
            <a:t>Training Seminars &amp; Special Programs</a:t>
          </a:r>
        </a:p>
      </dgm:t>
    </dgm:pt>
    <dgm:pt modelId="{DAFF60FD-ADF8-4713-B0F5-F69F0ECAF297}" type="parTrans" cxnId="{6307BAFC-5B18-4A33-A4B2-09D01FE537C3}">
      <dgm:prSet/>
      <dgm:spPr/>
      <dgm:t>
        <a:bodyPr/>
        <a:lstStyle/>
        <a:p>
          <a:endParaRPr lang="en-US"/>
        </a:p>
      </dgm:t>
    </dgm:pt>
    <dgm:pt modelId="{C803294E-9E0D-4F95-834E-92702C5EB618}" type="sibTrans" cxnId="{6307BAFC-5B18-4A33-A4B2-09D01FE537C3}">
      <dgm:prSet/>
      <dgm:spPr/>
      <dgm:t>
        <a:bodyPr/>
        <a:lstStyle/>
        <a:p>
          <a:endParaRPr lang="en-US"/>
        </a:p>
      </dgm:t>
    </dgm:pt>
    <dgm:pt modelId="{9B5E9EE2-B61D-4A14-ABD3-EB11C031984E}">
      <dgm:prSet/>
      <dgm:spPr/>
      <dgm:t>
        <a:bodyPr/>
        <a:lstStyle/>
        <a:p>
          <a:r>
            <a:rPr lang="en-US" b="1" dirty="0"/>
            <a:t>Business Data &amp; Information </a:t>
          </a:r>
          <a:endParaRPr lang="en-US" dirty="0"/>
        </a:p>
      </dgm:t>
    </dgm:pt>
    <dgm:pt modelId="{3A405419-18D1-4790-8E36-A832563823C4}" type="parTrans" cxnId="{AD89CBE9-4C03-4E17-80EB-A66ACC27CE88}">
      <dgm:prSet/>
      <dgm:spPr/>
      <dgm:t>
        <a:bodyPr/>
        <a:lstStyle/>
        <a:p>
          <a:endParaRPr lang="en-US"/>
        </a:p>
      </dgm:t>
    </dgm:pt>
    <dgm:pt modelId="{44A1FCD9-4833-4974-8DDB-5B510E665459}" type="sibTrans" cxnId="{AD89CBE9-4C03-4E17-80EB-A66ACC27CE88}">
      <dgm:prSet/>
      <dgm:spPr/>
      <dgm:t>
        <a:bodyPr/>
        <a:lstStyle/>
        <a:p>
          <a:endParaRPr lang="en-US"/>
        </a:p>
      </dgm:t>
    </dgm:pt>
    <dgm:pt modelId="{61B5FF30-2D69-4069-B156-A9B1865134A5}">
      <dgm:prSet custT="1"/>
      <dgm:spPr/>
      <dgm:t>
        <a:bodyPr/>
        <a:lstStyle/>
        <a:p>
          <a:r>
            <a:rPr lang="en-US" sz="2800" dirty="0"/>
            <a:t>*</a:t>
          </a:r>
          <a:r>
            <a:rPr lang="en-US" sz="2800" b="1" dirty="0"/>
            <a:t> Unlimited at No Charge</a:t>
          </a:r>
          <a:endParaRPr lang="en-US" sz="2800" dirty="0"/>
        </a:p>
      </dgm:t>
    </dgm:pt>
    <dgm:pt modelId="{9581976B-DC4D-40F7-8944-C4AF4503A87C}" type="parTrans" cxnId="{11C32B9D-8567-471B-BDEB-E040CD04D4FC}">
      <dgm:prSet/>
      <dgm:spPr/>
      <dgm:t>
        <a:bodyPr/>
        <a:lstStyle/>
        <a:p>
          <a:endParaRPr lang="en-US"/>
        </a:p>
      </dgm:t>
    </dgm:pt>
    <dgm:pt modelId="{0C43C0E8-5B59-42A0-9586-83C919EF2521}" type="sibTrans" cxnId="{11C32B9D-8567-471B-BDEB-E040CD04D4FC}">
      <dgm:prSet/>
      <dgm:spPr/>
      <dgm:t>
        <a:bodyPr/>
        <a:lstStyle/>
        <a:p>
          <a:endParaRPr lang="en-US"/>
        </a:p>
      </dgm:t>
    </dgm:pt>
    <dgm:pt modelId="{B737D278-10CB-45E0-A7FC-07846A1FEBC4}" type="pres">
      <dgm:prSet presAssocID="{967E8DAA-F646-40A3-A751-2BF3D683C0D2}" presName="linear" presStyleCnt="0">
        <dgm:presLayoutVars>
          <dgm:animLvl val="lvl"/>
          <dgm:resizeHandles val="exact"/>
        </dgm:presLayoutVars>
      </dgm:prSet>
      <dgm:spPr/>
    </dgm:pt>
    <dgm:pt modelId="{B726CCF2-FE3C-4B5C-A6FC-F07C9E164DEE}" type="pres">
      <dgm:prSet presAssocID="{DE7564C1-3AB7-418E-9D07-594C26F76A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2E9A78-D149-4308-9DDC-DC05AA0E2E7E}" type="pres">
      <dgm:prSet presAssocID="{B7C3D242-368B-49C0-AC98-EB49648FF8C2}" presName="spacer" presStyleCnt="0"/>
      <dgm:spPr/>
    </dgm:pt>
    <dgm:pt modelId="{7926B4ED-C817-4B5C-8E62-0B0643AF152C}" type="pres">
      <dgm:prSet presAssocID="{FAE52232-39A5-4A7B-B18B-EB08D45199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0B35FF-990F-44B1-8BB5-F639DA7C62A6}" type="pres">
      <dgm:prSet presAssocID="{C803294E-9E0D-4F95-834E-92702C5EB618}" presName="spacer" presStyleCnt="0"/>
      <dgm:spPr/>
    </dgm:pt>
    <dgm:pt modelId="{EBE9F558-E7FC-4C2B-AC7E-EEB25D8C889E}" type="pres">
      <dgm:prSet presAssocID="{9B5E9EE2-B61D-4A14-ABD3-EB11C03198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A90C6F-8E04-4456-859A-9DFFE49BD56F}" type="pres">
      <dgm:prSet presAssocID="{44A1FCD9-4833-4974-8DDB-5B510E665459}" presName="spacer" presStyleCnt="0"/>
      <dgm:spPr/>
    </dgm:pt>
    <dgm:pt modelId="{AA179BED-4435-4E00-AF9D-A4E2353BBCEA}" type="pres">
      <dgm:prSet presAssocID="{61B5FF30-2D69-4069-B156-A9B1865134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017497-99EF-4B12-BAAE-3EEB2F199819}" type="presOf" srcId="{967E8DAA-F646-40A3-A751-2BF3D683C0D2}" destId="{B737D278-10CB-45E0-A7FC-07846A1FEBC4}" srcOrd="0" destOrd="0" presId="urn:microsoft.com/office/officeart/2005/8/layout/vList2"/>
    <dgm:cxn modelId="{11C32B9D-8567-471B-BDEB-E040CD04D4FC}" srcId="{967E8DAA-F646-40A3-A751-2BF3D683C0D2}" destId="{61B5FF30-2D69-4069-B156-A9B1865134A5}" srcOrd="3" destOrd="0" parTransId="{9581976B-DC4D-40F7-8944-C4AF4503A87C}" sibTransId="{0C43C0E8-5B59-42A0-9586-83C919EF2521}"/>
    <dgm:cxn modelId="{B97F689E-B07F-4AEE-A61A-2510AC2327D3}" type="presOf" srcId="{61B5FF30-2D69-4069-B156-A9B1865134A5}" destId="{AA179BED-4435-4E00-AF9D-A4E2353BBCEA}" srcOrd="0" destOrd="0" presId="urn:microsoft.com/office/officeart/2005/8/layout/vList2"/>
    <dgm:cxn modelId="{BE7D64A2-5318-47B7-A013-9B8A1E81D186}" type="presOf" srcId="{9B5E9EE2-B61D-4A14-ABD3-EB11C031984E}" destId="{EBE9F558-E7FC-4C2B-AC7E-EEB25D8C889E}" srcOrd="0" destOrd="0" presId="urn:microsoft.com/office/officeart/2005/8/layout/vList2"/>
    <dgm:cxn modelId="{FFDBDCBB-2AF9-45F8-86FD-3946261A7F13}" type="presOf" srcId="{FAE52232-39A5-4A7B-B18B-EB08D451995A}" destId="{7926B4ED-C817-4B5C-8E62-0B0643AF152C}" srcOrd="0" destOrd="0" presId="urn:microsoft.com/office/officeart/2005/8/layout/vList2"/>
    <dgm:cxn modelId="{4159D6DC-95C8-471F-A006-E0F98750CBD5}" type="presOf" srcId="{DE7564C1-3AB7-418E-9D07-594C26F76A95}" destId="{B726CCF2-FE3C-4B5C-A6FC-F07C9E164DEE}" srcOrd="0" destOrd="0" presId="urn:microsoft.com/office/officeart/2005/8/layout/vList2"/>
    <dgm:cxn modelId="{AD89CBE9-4C03-4E17-80EB-A66ACC27CE88}" srcId="{967E8DAA-F646-40A3-A751-2BF3D683C0D2}" destId="{9B5E9EE2-B61D-4A14-ABD3-EB11C031984E}" srcOrd="2" destOrd="0" parTransId="{3A405419-18D1-4790-8E36-A832563823C4}" sibTransId="{44A1FCD9-4833-4974-8DDB-5B510E665459}"/>
    <dgm:cxn modelId="{6307BAFC-5B18-4A33-A4B2-09D01FE537C3}" srcId="{967E8DAA-F646-40A3-A751-2BF3D683C0D2}" destId="{FAE52232-39A5-4A7B-B18B-EB08D451995A}" srcOrd="1" destOrd="0" parTransId="{DAFF60FD-ADF8-4713-B0F5-F69F0ECAF297}" sibTransId="{C803294E-9E0D-4F95-834E-92702C5EB618}"/>
    <dgm:cxn modelId="{4F48C8FF-D2A1-49E3-8A4B-42D146144005}" srcId="{967E8DAA-F646-40A3-A751-2BF3D683C0D2}" destId="{DE7564C1-3AB7-418E-9D07-594C26F76A95}" srcOrd="0" destOrd="0" parTransId="{EC31A9BF-9994-4EB5-B1ED-F34062827C35}" sibTransId="{B7C3D242-368B-49C0-AC98-EB49648FF8C2}"/>
    <dgm:cxn modelId="{3EB02439-45FE-4FF1-AB7E-83B57B5A50B1}" type="presParOf" srcId="{B737D278-10CB-45E0-A7FC-07846A1FEBC4}" destId="{B726CCF2-FE3C-4B5C-A6FC-F07C9E164DEE}" srcOrd="0" destOrd="0" presId="urn:microsoft.com/office/officeart/2005/8/layout/vList2"/>
    <dgm:cxn modelId="{D817CC52-6F11-404A-AB10-BE83BE562AA4}" type="presParOf" srcId="{B737D278-10CB-45E0-A7FC-07846A1FEBC4}" destId="{2A2E9A78-D149-4308-9DDC-DC05AA0E2E7E}" srcOrd="1" destOrd="0" presId="urn:microsoft.com/office/officeart/2005/8/layout/vList2"/>
    <dgm:cxn modelId="{2A32BE00-3FF8-48B5-A399-3B92C12F552B}" type="presParOf" srcId="{B737D278-10CB-45E0-A7FC-07846A1FEBC4}" destId="{7926B4ED-C817-4B5C-8E62-0B0643AF152C}" srcOrd="2" destOrd="0" presId="urn:microsoft.com/office/officeart/2005/8/layout/vList2"/>
    <dgm:cxn modelId="{033D5BC8-89F3-4BB2-AC19-B465E5A35BBB}" type="presParOf" srcId="{B737D278-10CB-45E0-A7FC-07846A1FEBC4}" destId="{230B35FF-990F-44B1-8BB5-F639DA7C62A6}" srcOrd="3" destOrd="0" presId="urn:microsoft.com/office/officeart/2005/8/layout/vList2"/>
    <dgm:cxn modelId="{3CCBE37D-A6CC-4D4C-B193-BC3C3F1C40B4}" type="presParOf" srcId="{B737D278-10CB-45E0-A7FC-07846A1FEBC4}" destId="{EBE9F558-E7FC-4C2B-AC7E-EEB25D8C889E}" srcOrd="4" destOrd="0" presId="urn:microsoft.com/office/officeart/2005/8/layout/vList2"/>
    <dgm:cxn modelId="{D34E1A41-CD72-4747-8F0E-97618E4D7961}" type="presParOf" srcId="{B737D278-10CB-45E0-A7FC-07846A1FEBC4}" destId="{5AA90C6F-8E04-4456-859A-9DFFE49BD56F}" srcOrd="5" destOrd="0" presId="urn:microsoft.com/office/officeart/2005/8/layout/vList2"/>
    <dgm:cxn modelId="{F51357E4-3919-4F92-971D-E21A355CA46F}" type="presParOf" srcId="{B737D278-10CB-45E0-A7FC-07846A1FEBC4}" destId="{AA179BED-4435-4E00-AF9D-A4E2353BBC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6CCF2-FE3C-4B5C-A6FC-F07C9E164DEE}">
      <dsp:nvSpPr>
        <dsp:cNvPr id="0" name=""/>
        <dsp:cNvSpPr/>
      </dsp:nvSpPr>
      <dsp:spPr>
        <a:xfrm>
          <a:off x="0" y="88650"/>
          <a:ext cx="62865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Business Consulting | One-on-One </a:t>
          </a:r>
          <a:endParaRPr lang="en-US" sz="3000" kern="1200" dirty="0"/>
        </a:p>
      </dsp:txBody>
      <dsp:txXfrm>
        <a:off x="35125" y="123775"/>
        <a:ext cx="6216250" cy="649299"/>
      </dsp:txXfrm>
    </dsp:sp>
    <dsp:sp modelId="{7926B4ED-C817-4B5C-8E62-0B0643AF152C}">
      <dsp:nvSpPr>
        <dsp:cNvPr id="0" name=""/>
        <dsp:cNvSpPr/>
      </dsp:nvSpPr>
      <dsp:spPr>
        <a:xfrm>
          <a:off x="0" y="894600"/>
          <a:ext cx="62865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Training Seminars &amp; Special Programs</a:t>
          </a:r>
        </a:p>
      </dsp:txBody>
      <dsp:txXfrm>
        <a:off x="35125" y="929725"/>
        <a:ext cx="6216250" cy="649299"/>
      </dsp:txXfrm>
    </dsp:sp>
    <dsp:sp modelId="{EBE9F558-E7FC-4C2B-AC7E-EEB25D8C889E}">
      <dsp:nvSpPr>
        <dsp:cNvPr id="0" name=""/>
        <dsp:cNvSpPr/>
      </dsp:nvSpPr>
      <dsp:spPr>
        <a:xfrm>
          <a:off x="0" y="1700550"/>
          <a:ext cx="62865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Business Data &amp; Information </a:t>
          </a:r>
          <a:endParaRPr lang="en-US" sz="3000" kern="1200" dirty="0"/>
        </a:p>
      </dsp:txBody>
      <dsp:txXfrm>
        <a:off x="35125" y="1735675"/>
        <a:ext cx="6216250" cy="649299"/>
      </dsp:txXfrm>
    </dsp:sp>
    <dsp:sp modelId="{AA179BED-4435-4E00-AF9D-A4E2353BBCEA}">
      <dsp:nvSpPr>
        <dsp:cNvPr id="0" name=""/>
        <dsp:cNvSpPr/>
      </dsp:nvSpPr>
      <dsp:spPr>
        <a:xfrm>
          <a:off x="0" y="2506500"/>
          <a:ext cx="62865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*</a:t>
          </a:r>
          <a:r>
            <a:rPr lang="en-US" sz="2800" b="1" kern="1200" dirty="0"/>
            <a:t> Unlimited at No Charge</a:t>
          </a:r>
          <a:endParaRPr lang="en-US" sz="2800" kern="1200" dirty="0"/>
        </a:p>
      </dsp:txBody>
      <dsp:txXfrm>
        <a:off x="35125" y="2541625"/>
        <a:ext cx="621625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0B1E-5F45-487D-8BBE-18C3D26C65DE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4527-F5F3-49AE-BF4F-2B9F832B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8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6E0B8-F530-43F3-8744-2FD40E226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0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4527-F5F3-49AE-BF4F-2B9F832BBC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9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BF056-32B0-4A7B-9D9E-D88962FC7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6E0B8-F530-43F3-8744-2FD40E226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32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E01E-1B5C-4B1A-A543-10CD83EFD8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3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E01E-1B5C-4B1A-A543-10CD83EFD8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9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E01E-1B5C-4B1A-A543-10CD83EFD8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2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E01E-1B5C-4B1A-A543-10CD83EFD84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8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E01E-1B5C-4B1A-A543-10CD83EFD84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7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E01E-1B5C-4B1A-A543-10CD83EFD84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1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42622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" y="5165180"/>
            <a:ext cx="9152767" cy="93082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096000"/>
            <a:ext cx="9152766" cy="762000"/>
          </a:xfrm>
          <a:prstGeom prst="rect">
            <a:avLst/>
          </a:prstGeom>
          <a:solidFill>
            <a:srgbClr val="28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6172200"/>
            <a:ext cx="9135533" cy="69163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0ECF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FSBDCN-LOGO-RGB-M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10913" y="228600"/>
            <a:ext cx="2195166" cy="13258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295400" y="1295400"/>
            <a:ext cx="4917851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300" dirty="0">
                <a:solidFill>
                  <a:srgbClr val="D11242"/>
                </a:solidFill>
              </a:rPr>
              <a:t>Helping</a:t>
            </a:r>
            <a:r>
              <a:rPr lang="en-US" sz="2300" baseline="0" dirty="0">
                <a:solidFill>
                  <a:srgbClr val="D11242"/>
                </a:solidFill>
              </a:rPr>
              <a:t> Businesses Grow &amp; Succeed</a:t>
            </a:r>
            <a:endParaRPr lang="en-US" sz="2300" dirty="0">
              <a:solidFill>
                <a:srgbClr val="D1124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" y="4762500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756"/>
            <a:ext cx="9144000" cy="426224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278449"/>
            <a:ext cx="7772400" cy="1617151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9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672588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9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0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198475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AA89-2493-40AB-A8FF-24DA91B57BC2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4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Malgun Gothic" pitchFamily="34" charset="-127"/>
                <a:ea typeface="Malgun Gothic" pitchFamily="34" charset="-127"/>
              </a:defRPr>
            </a:lvl1pPr>
            <a:lvl2pPr>
              <a:defRPr sz="2400">
                <a:latin typeface="Malgun Gothic" pitchFamily="34" charset="-127"/>
                <a:ea typeface="Malgun Gothic" pitchFamily="34" charset="-127"/>
              </a:defRPr>
            </a:lvl2pPr>
            <a:lvl3pPr>
              <a:defRPr sz="2000">
                <a:latin typeface="Malgun Gothic" pitchFamily="34" charset="-127"/>
                <a:ea typeface="Malgun Gothic" pitchFamily="34" charset="-127"/>
              </a:defRPr>
            </a:lvl3pPr>
            <a:lvl4pPr>
              <a:defRPr sz="1800">
                <a:latin typeface="Malgun Gothic" pitchFamily="34" charset="-127"/>
                <a:ea typeface="Malgun Gothic" pitchFamily="34" charset="-127"/>
              </a:defRPr>
            </a:lvl4pPr>
            <a:lvl5pPr>
              <a:defRPr sz="1800">
                <a:latin typeface="Malgun Gothic" pitchFamily="34" charset="-127"/>
                <a:ea typeface="Malgun Gothic" pitchFamily="34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Malgun Gothic" pitchFamily="34" charset="-127"/>
                <a:ea typeface="Malgun Gothic" pitchFamily="34" charset="-127"/>
              </a:defRPr>
            </a:lvl1pPr>
            <a:lvl2pPr>
              <a:defRPr sz="2400">
                <a:latin typeface="Malgun Gothic" pitchFamily="34" charset="-127"/>
                <a:ea typeface="Malgun Gothic" pitchFamily="34" charset="-127"/>
              </a:defRPr>
            </a:lvl2pPr>
            <a:lvl3pPr>
              <a:defRPr sz="2000">
                <a:latin typeface="Malgun Gothic" pitchFamily="34" charset="-127"/>
                <a:ea typeface="Malgun Gothic" pitchFamily="34" charset="-127"/>
              </a:defRPr>
            </a:lvl3pPr>
            <a:lvl4pPr>
              <a:defRPr sz="1800">
                <a:latin typeface="Malgun Gothic" pitchFamily="34" charset="-127"/>
                <a:ea typeface="Malgun Gothic" pitchFamily="34" charset="-127"/>
              </a:defRPr>
            </a:lvl4pPr>
            <a:lvl5pPr>
              <a:defRPr sz="1800">
                <a:latin typeface="Malgun Gothic" pitchFamily="34" charset="-127"/>
                <a:ea typeface="Malgun Gothic" pitchFamily="34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fld id="{A4266EDD-2A97-4EBA-BF2B-71E30AECF80B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fld id="{B42C4D12-124F-47BC-BA4A-83A04AF33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a typeface="Malgun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Malgun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fld id="{A4266EDD-2A97-4EBA-BF2B-71E30AECF80B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algun Gothic"/>
              </a:defRPr>
            </a:lvl1pPr>
          </a:lstStyle>
          <a:p>
            <a:fld id="{B42C4D12-124F-47BC-BA4A-83A04AF33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8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blipFill>
            <a:blip r:embed="rId2" cstate="print"/>
            <a:stretch>
              <a:fillRect/>
            </a:stretch>
          </a:blip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EAA89-2493-40AB-A8FF-24DA91B57B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796AE-3C18-475A-A516-3412F6D730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/>
              <a:ea typeface="+mn-ea"/>
              <a:cs typeface="+mn-cs"/>
            </a:endParaRPr>
          </a:p>
        </p:txBody>
      </p:sp>
      <p:pic>
        <p:nvPicPr>
          <p:cNvPr id="13" name="Picture 12" descr="FSBDCN-LOGO-COLOR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72400" y="6218110"/>
            <a:ext cx="838200" cy="5050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724400" y="64008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3703279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FCEAA89-2493-40AB-A8FF-24DA91B57BC2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header-swoosh-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608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0350" y="990602"/>
            <a:ext cx="53530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Helping</a:t>
            </a:r>
            <a:r>
              <a:rPr lang="en-US" sz="1800" baseline="0" dirty="0">
                <a:solidFill>
                  <a:srgbClr val="C00000"/>
                </a:solidFill>
              </a:rPr>
              <a:t> Businesses Grow &amp; Succeed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1" y="352973"/>
            <a:ext cx="1943100" cy="1561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4888811"/>
            <a:ext cx="10362044" cy="21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4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Gradiated-Bkg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8" name="Picture 17" descr="corner-swoo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5638801"/>
            <a:ext cx="4876800" cy="121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74639"/>
            <a:ext cx="78867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1"/>
            <a:ext cx="7886700" cy="4525963"/>
          </a:xfrm>
        </p:spPr>
        <p:txBody>
          <a:bodyPr/>
          <a:lstStyle>
            <a:lvl1pPr>
              <a:defRPr sz="3200">
                <a:solidFill>
                  <a:srgbClr val="D1124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Date Placeholder 3"/>
          <p:cNvSpPr txBox="1">
            <a:spLocks/>
          </p:cNvSpPr>
          <p:nvPr/>
        </p:nvSpPr>
        <p:spPr>
          <a:xfrm>
            <a:off x="1371601" y="6310314"/>
            <a:ext cx="306704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" y="6093307"/>
            <a:ext cx="800099" cy="6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0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Gradiated-Bkg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144731" y="-1141269"/>
            <a:ext cx="6854537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588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" name="Picture 29" descr="FSBDCN-LOGO-COLOR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3024" y="6076362"/>
            <a:ext cx="914399" cy="550926"/>
          </a:xfrm>
          <a:prstGeom prst="rect">
            <a:avLst/>
          </a:prstGeom>
        </p:spPr>
      </p:pic>
      <p:sp>
        <p:nvSpPr>
          <p:cNvPr id="31" name="Date Placeholder 3"/>
          <p:cNvSpPr txBox="1">
            <a:spLocks/>
          </p:cNvSpPr>
          <p:nvPr userDrawn="1"/>
        </p:nvSpPr>
        <p:spPr>
          <a:xfrm>
            <a:off x="1371600" y="618636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309683"/>
            <a:ext cx="1371600" cy="13655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63"/>
            <a:ext cx="9152766" cy="438721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21993"/>
            <a:ext cx="9152766" cy="267527"/>
          </a:xfrm>
          <a:prstGeom prst="rect">
            <a:avLst/>
          </a:prstGeom>
          <a:solidFill>
            <a:srgbClr val="28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-swoosh-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608667"/>
          </a:xfrm>
          <a:prstGeom prst="rect">
            <a:avLst/>
          </a:prstGeom>
        </p:spPr>
      </p:pic>
      <p:pic>
        <p:nvPicPr>
          <p:cNvPr id="13" name="Picture 12" descr="Light-Blue-Star-Rot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40755">
            <a:off x="-2367569" y="1298859"/>
            <a:ext cx="6105711" cy="4115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7086600" cy="4525963"/>
          </a:xfrm>
        </p:spPr>
        <p:txBody>
          <a:bodyPr/>
          <a:lstStyle>
            <a:lvl1pPr>
              <a:defRPr sz="3200">
                <a:solidFill>
                  <a:srgbClr val="D1124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4" name="Picture 23" descr="FSBDCN-LOGO-COLOR-ORIG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2" y="6230874"/>
            <a:ext cx="914399" cy="550927"/>
          </a:xfrm>
          <a:prstGeom prst="rect">
            <a:avLst/>
          </a:prstGeom>
        </p:spPr>
      </p:pic>
      <p:sp>
        <p:nvSpPr>
          <p:cNvPr id="25" name="Date Placeholder 3"/>
          <p:cNvSpPr txBox="1">
            <a:spLocks/>
          </p:cNvSpPr>
          <p:nvPr/>
        </p:nvSpPr>
        <p:spPr>
          <a:xfrm>
            <a:off x="1447800" y="6340476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2398824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Header-Swi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87111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6397627"/>
            <a:ext cx="25908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FSBDCN-LOGO-REVERSE-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2" y="6231812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81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500"/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/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200"/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FCEAA89-2493-40AB-A8FF-24DA91B57BC2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ity-sc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828800" y="6416676"/>
            <a:ext cx="259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14" name="Picture 13" descr="FSBDCN-LOGO-REVERSE-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2" y="6231812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5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6397627"/>
            <a:ext cx="2590800" cy="3651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SBDCN-LOGO-REVERSE-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2" y="6231812"/>
            <a:ext cx="914399" cy="549989"/>
          </a:xfrm>
          <a:prstGeom prst="rect">
            <a:avLst/>
          </a:prstGeom>
        </p:spPr>
      </p:pic>
      <p:pic>
        <p:nvPicPr>
          <p:cNvPr id="11" name="Picture 10" descr="Light-Blue-Star-Rot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40755">
            <a:off x="-2367569" y="1298859"/>
            <a:ext cx="6105711" cy="411527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6553200" cy="45259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390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eader-swoosh-cor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608667"/>
          </a:xfrm>
          <a:prstGeom prst="rect">
            <a:avLst/>
          </a:prstGeom>
        </p:spPr>
      </p:pic>
      <p:pic>
        <p:nvPicPr>
          <p:cNvPr id="11" name="Picture 10" descr="Light-Blue-Star-Rot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9372">
            <a:off x="3270999" y="2558236"/>
            <a:ext cx="6093628" cy="41071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 descr="FSBDCN-LOGO-COLOR-ORIG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2" y="6230874"/>
            <a:ext cx="914399" cy="550927"/>
          </a:xfrm>
          <a:prstGeom prst="rect">
            <a:avLst/>
          </a:prstGeom>
        </p:spPr>
      </p:pic>
      <p:sp>
        <p:nvSpPr>
          <p:cNvPr id="24" name="Date Placeholder 3"/>
          <p:cNvSpPr txBox="1">
            <a:spLocks/>
          </p:cNvSpPr>
          <p:nvPr/>
        </p:nvSpPr>
        <p:spPr>
          <a:xfrm>
            <a:off x="1447800" y="6340476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3552794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002D62"/>
                </a:solidFill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100"/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500"/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FSBDCN-LOGO-COLOR-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2" y="6230874"/>
            <a:ext cx="914399" cy="5509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/>
        </p:nvSpPr>
        <p:spPr>
          <a:xfrm>
            <a:off x="1447800" y="6340476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719176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>
            <a:noAutofit/>
          </a:bodyPr>
          <a:lstStyle>
            <a:lvl1pPr algn="l">
              <a:defRPr sz="1800" b="1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FCEAA89-2493-40AB-A8FF-24DA91B57BC2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rner-swoo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5638801"/>
            <a:ext cx="4876800" cy="1219201"/>
          </a:xfrm>
          <a:prstGeom prst="rect">
            <a:avLst/>
          </a:prstGeom>
        </p:spPr>
      </p:pic>
      <p:pic>
        <p:nvPicPr>
          <p:cNvPr id="9" name="Picture 8" descr="city-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416" y="5791202"/>
            <a:ext cx="6723017" cy="1084217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1828800" y="6416676"/>
            <a:ext cx="259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12" name="Picture 11" descr="FSBDCN-LOGO-REVERSE-ORIG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2" y="6231812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16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 descr="FSBDCN-LOGO-COLOR-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2" y="6230874"/>
            <a:ext cx="914399" cy="550927"/>
          </a:xfrm>
          <a:prstGeom prst="rect">
            <a:avLst/>
          </a:prstGeom>
        </p:spPr>
      </p:pic>
      <p:sp>
        <p:nvSpPr>
          <p:cNvPr id="21" name="Date Placeholder 3"/>
          <p:cNvSpPr txBox="1">
            <a:spLocks/>
          </p:cNvSpPr>
          <p:nvPr/>
        </p:nvSpPr>
        <p:spPr>
          <a:xfrm>
            <a:off x="1447800" y="6340476"/>
            <a:ext cx="3048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3665213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2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373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1600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FCEAA89-2493-40AB-A8FF-24DA91B57BC2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/>
            </a:lvl1pPr>
          </a:lstStyle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8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1600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BFCEAA89-2493-40AB-A8FF-24DA91B57BC2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/>
            </a:lvl1pPr>
          </a:lstStyle>
          <a:p>
            <a:fld id="{D58796AE-3C18-475A-A516-3412F6D73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4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Gradiated-Bkg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144731" y="-1141269"/>
            <a:ext cx="6854537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4649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94167"/>
            <a:ext cx="9152766" cy="438721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594517"/>
            <a:ext cx="9152766" cy="267527"/>
          </a:xfrm>
          <a:prstGeom prst="rect">
            <a:avLst/>
          </a:prstGeom>
          <a:solidFill>
            <a:srgbClr val="28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D62"/>
              </a:solidFill>
            </a:endParaRPr>
          </a:p>
        </p:txBody>
      </p:sp>
      <p:pic>
        <p:nvPicPr>
          <p:cNvPr id="9" name="Picture 8" descr="FSBDCN-LOGO-COLOR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3024" y="5573308"/>
            <a:ext cx="914399" cy="550926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371600" y="5683310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66" y="4938230"/>
            <a:ext cx="1371600" cy="13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EEE2CE-DAD5-42AA-A215-2C2E6F4CF4CF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city-scap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  <p:pic>
        <p:nvPicPr>
          <p:cNvPr id="19" name="Picture 18" descr="header-swoosh-cor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pic>
        <p:nvPicPr>
          <p:cNvPr id="20" name="Picture 19" descr="FSBDCN-LOGO-RGB-MED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800" y="457200"/>
            <a:ext cx="2381250" cy="143827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3352800" y="990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Helping</a:t>
            </a:r>
            <a:r>
              <a:rPr lang="en-US" sz="2400" baseline="0" dirty="0">
                <a:solidFill>
                  <a:srgbClr val="C00000"/>
                </a:solidFill>
              </a:rPr>
              <a:t> Businesses Grow &amp; Succeed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3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ght-Blue-Gradiated-Bkg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0" name="Picture 9" descr="corner-swoosh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67200" y="5638799"/>
            <a:ext cx="4876800" cy="121920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FSBDCN-LOGO-COLOR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30874"/>
            <a:ext cx="914399" cy="550926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4478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2450195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-swoosh-cor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pic>
        <p:nvPicPr>
          <p:cNvPr id="10" name="Picture 9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440755">
            <a:off x="-2367568" y="1298859"/>
            <a:ext cx="6105710" cy="41152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FSBDCN-LOGO-COLOR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30874"/>
            <a:ext cx="914399" cy="550926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14478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21805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EEE2CE-DAD5-42AA-A215-2C2E6F4CF4CF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ity-scap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  <p:pic>
        <p:nvPicPr>
          <p:cNvPr id="8" name="Picture 7" descr="header-swoosh-cor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91000" y="11430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2D62"/>
                </a:solidFill>
              </a:rPr>
              <a:t>Helping</a:t>
            </a:r>
            <a:r>
              <a:rPr lang="en-US" sz="2200" baseline="0" dirty="0">
                <a:solidFill>
                  <a:srgbClr val="002D62"/>
                </a:solidFill>
              </a:rPr>
              <a:t> Businesses Grow &amp; Succeed</a:t>
            </a:r>
            <a:endParaRPr lang="en-US" sz="2200" dirty="0">
              <a:solidFill>
                <a:srgbClr val="002D62"/>
              </a:solidFill>
            </a:endParaRPr>
          </a:p>
        </p:txBody>
      </p:sp>
      <p:pic>
        <p:nvPicPr>
          <p:cNvPr id="11" name="Picture 10" descr="FSBDCN-40th-LOGO-COLOR-ORIGINAL-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0999" y="381000"/>
            <a:ext cx="3602841" cy="16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1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Gradiated-Bkg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8" name="Picture 17" descr="corner-swoosh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67200" y="5638799"/>
            <a:ext cx="4876800" cy="121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Date Placeholder 3"/>
          <p:cNvSpPr txBox="1">
            <a:spLocks/>
          </p:cNvSpPr>
          <p:nvPr userDrawn="1"/>
        </p:nvSpPr>
        <p:spPr>
          <a:xfrm>
            <a:off x="16764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8" name="Picture 7" descr="FSBDCN-40th-LOGO-COLOR-ORIGINAL-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12264"/>
            <a:ext cx="1219200" cy="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9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-swoosh-cor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pic>
        <p:nvPicPr>
          <p:cNvPr id="13" name="Picture 12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440755">
            <a:off x="-2367568" y="1298859"/>
            <a:ext cx="6105710" cy="4115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 txBox="1">
            <a:spLocks/>
          </p:cNvSpPr>
          <p:nvPr userDrawn="1"/>
        </p:nvSpPr>
        <p:spPr>
          <a:xfrm>
            <a:off x="16764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8" name="Picture 7" descr="FSBDCN-40th-LOGO-COLOR-ORIGINAL-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12264"/>
            <a:ext cx="1219200" cy="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88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Header-Swis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111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6397625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Helping Businesses Grow &amp; Succeed</a:t>
            </a:r>
          </a:p>
        </p:txBody>
      </p:sp>
      <p:pic>
        <p:nvPicPr>
          <p:cNvPr id="14" name="Picture 13" descr="FSBDCN-LOGO-REVERSE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6231811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3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EEE2CE-DAD5-42AA-A215-2C2E6F4CF4CF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ity-scap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14" name="Picture 13" descr="FSBDCN-LOGO-REVERSE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" y="6231811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1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0" y="6397625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Helping Businesses Grow &amp; Succeed</a:t>
            </a:r>
          </a:p>
        </p:txBody>
      </p:sp>
      <p:pic>
        <p:nvPicPr>
          <p:cNvPr id="9" name="Picture 8" descr="FSBDCN-LOGO-REVERSE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231811"/>
            <a:ext cx="914399" cy="549989"/>
          </a:xfrm>
          <a:prstGeom prst="rect">
            <a:avLst/>
          </a:prstGeom>
        </p:spPr>
      </p:pic>
      <p:pic>
        <p:nvPicPr>
          <p:cNvPr id="11" name="Picture 10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440755">
            <a:off x="-2367568" y="1298859"/>
            <a:ext cx="6105710" cy="411527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4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eader-swoosh-cor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pic>
        <p:nvPicPr>
          <p:cNvPr id="11" name="Picture 10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189372">
            <a:off x="3270999" y="2558235"/>
            <a:ext cx="6093628" cy="41071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 descr="FSBDCN-LOGO-COLOR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30874"/>
            <a:ext cx="914399" cy="550926"/>
          </a:xfrm>
          <a:prstGeom prst="rect">
            <a:avLst/>
          </a:prstGeom>
        </p:spPr>
      </p:pic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14478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20866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601"/>
            <a:ext cx="9144000" cy="1996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2D6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FSBDCN-LOGO-COLOR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230874"/>
            <a:ext cx="914399" cy="550926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14478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751395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EEE2CE-DAD5-42AA-A215-2C2E6F4CF4CF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rner-swoos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67200" y="5638799"/>
            <a:ext cx="4876800" cy="1219201"/>
          </a:xfrm>
          <a:prstGeom prst="rect">
            <a:avLst/>
          </a:prstGeom>
        </p:spPr>
      </p:pic>
      <p:pic>
        <p:nvPicPr>
          <p:cNvPr id="9" name="Picture 8" descr="city-scap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417" y="5791200"/>
            <a:ext cx="6723017" cy="1084217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12" name="Picture 11" descr="FSBDCN-LOGO-REVERSE-ORIG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8200" y="6231811"/>
            <a:ext cx="914399" cy="5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72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FSBDCN-LOGO-COLOR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230874"/>
            <a:ext cx="914399" cy="550926"/>
          </a:xfrm>
          <a:prstGeom prst="rect">
            <a:avLst/>
          </a:prstGeom>
        </p:spPr>
      </p:pic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14478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</p:spTree>
    <p:extLst>
      <p:ext uri="{BB962C8B-B14F-4D97-AF65-F5344CB8AC3E}">
        <p14:creationId xmlns:p14="http://schemas.microsoft.com/office/powerpoint/2010/main" val="4207941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Header-Swis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1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12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EEE2CE-DAD5-42AA-A215-2C2E6F4CF4CF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ity-scap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3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ight-Blue-Star-Rotat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4440755">
            <a:off x="-2367568" y="1298859"/>
            <a:ext cx="6105710" cy="411527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2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eader-swoosh-cor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pic>
        <p:nvPicPr>
          <p:cNvPr id="11" name="Picture 10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189372">
            <a:off x="3270999" y="2558235"/>
            <a:ext cx="6093628" cy="4107131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3"/>
          <p:cNvSpPr txBox="1">
            <a:spLocks/>
          </p:cNvSpPr>
          <p:nvPr userDrawn="1"/>
        </p:nvSpPr>
        <p:spPr>
          <a:xfrm>
            <a:off x="16764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8" name="Picture 7" descr="FSBDCN-40th-LOGO-COLOR-ORIGINAL-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12264"/>
            <a:ext cx="1219200" cy="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6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2D6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16764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9" name="Picture 8" descr="FSBDCN-40th-LOGO-COLOR-ORIGINAL-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212264"/>
            <a:ext cx="1219200" cy="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6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EEE2CE-DAD5-42AA-A215-2C2E6F4CF4CF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rner-swoos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67200" y="5638799"/>
            <a:ext cx="4876800" cy="1219201"/>
          </a:xfrm>
          <a:prstGeom prst="rect">
            <a:avLst/>
          </a:prstGeom>
        </p:spPr>
      </p:pic>
      <p:pic>
        <p:nvPicPr>
          <p:cNvPr id="9" name="Picture 8" descr="city-scap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417" y="5791200"/>
            <a:ext cx="6723017" cy="10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16764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6" name="Picture 5" descr="FSBDCN-40th-LOGO-COLOR-ORIGINAL-F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212264"/>
            <a:ext cx="1219200" cy="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72588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601"/>
            <a:ext cx="9144000" cy="1996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EEE2CE-DAD5-42AA-A215-2C2E6F4CF4CF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AF741-7A2C-440F-BC36-45261AD61C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ity-scap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17" y="5427617"/>
            <a:ext cx="9459946" cy="1447800"/>
          </a:xfrm>
          <a:prstGeom prst="rect">
            <a:avLst/>
          </a:prstGeom>
        </p:spPr>
      </p:pic>
      <p:pic>
        <p:nvPicPr>
          <p:cNvPr id="8" name="Picture 7" descr="header-swoosh-cor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91000" y="11430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2D62"/>
                </a:solidFill>
              </a:rPr>
              <a:t>Helping</a:t>
            </a:r>
            <a:r>
              <a:rPr lang="en-US" sz="2200" baseline="0" dirty="0">
                <a:solidFill>
                  <a:srgbClr val="002D62"/>
                </a:solidFill>
              </a:rPr>
              <a:t> Businesses Grow &amp; Succeed</a:t>
            </a:r>
            <a:endParaRPr lang="en-US" sz="2200" dirty="0">
              <a:solidFill>
                <a:srgbClr val="002D62"/>
              </a:solidFill>
            </a:endParaRPr>
          </a:p>
        </p:txBody>
      </p:sp>
      <p:pic>
        <p:nvPicPr>
          <p:cNvPr id="11" name="Picture 10" descr="FSBDCN-40th-LOGO-COLOR-ORIGINAL-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0999" y="381000"/>
            <a:ext cx="3602841" cy="16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0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ght-Blue-Gradiated-Bkg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8" name="Picture 17" descr="corner-swoosh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67200" y="5638799"/>
            <a:ext cx="4876800" cy="121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>
            <a:lvl1pPr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Date Placeholder 3"/>
          <p:cNvSpPr txBox="1">
            <a:spLocks/>
          </p:cNvSpPr>
          <p:nvPr userDrawn="1"/>
        </p:nvSpPr>
        <p:spPr>
          <a:xfrm>
            <a:off x="16764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8" name="Picture 7" descr="FSBDCN-40th-LOGO-COLOR-ORIGINAL-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12264"/>
            <a:ext cx="1219200" cy="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02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er-swoosh-cor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8667"/>
          </a:xfrm>
          <a:prstGeom prst="rect">
            <a:avLst/>
          </a:prstGeom>
        </p:spPr>
      </p:pic>
      <p:pic>
        <p:nvPicPr>
          <p:cNvPr id="13" name="Picture 12" descr="Light-Blue-Star-Rota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440755">
            <a:off x="-2367568" y="1298859"/>
            <a:ext cx="6105710" cy="4115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>
            <a:lvl1pPr>
              <a:defRPr>
                <a:solidFill>
                  <a:srgbClr val="D1124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 txBox="1">
            <a:spLocks/>
          </p:cNvSpPr>
          <p:nvPr userDrawn="1"/>
        </p:nvSpPr>
        <p:spPr>
          <a:xfrm>
            <a:off x="1676400" y="63404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8" name="Picture 7" descr="FSBDCN-40th-LOGO-COLOR-ORIGINAL-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6212264"/>
            <a:ext cx="1219200" cy="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6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72588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601"/>
            <a:ext cx="9144000" cy="19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72588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FSBDCN-LOGO-COLOR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3024" y="6076362"/>
            <a:ext cx="914399" cy="55092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371600" y="618636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12" y="5257800"/>
            <a:ext cx="2050907" cy="13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7800" y="6261814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Helping Businesses Grow &amp; Succeed</a:t>
            </a:r>
          </a:p>
        </p:txBody>
      </p:sp>
      <p:pic>
        <p:nvPicPr>
          <p:cNvPr id="8" name="Picture 7" descr="FSBDCN-LOGO-REVERSE-ORIGIN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80868" y="6076950"/>
            <a:ext cx="914399" cy="549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" y="5595241"/>
            <a:ext cx="2278026" cy="10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7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828800" y="64166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569549"/>
            <a:ext cx="2278026" cy="1061844"/>
          </a:xfrm>
          <a:prstGeom prst="rect">
            <a:avLst/>
          </a:prstGeom>
        </p:spPr>
      </p:pic>
      <p:pic>
        <p:nvPicPr>
          <p:cNvPr id="6" name="Picture 5" descr="FSBDCN-LOGO-COLOR-ORIG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3024" y="6076362"/>
            <a:ext cx="914399" cy="550926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371600" y="618636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Businesses Grow &amp; Succeed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672588"/>
            <a:ext cx="7772400" cy="1143000"/>
          </a:xfrm>
        </p:spPr>
        <p:txBody>
          <a:bodyPr/>
          <a:lstStyle>
            <a:lvl1pPr algn="l">
              <a:defRPr>
                <a:solidFill>
                  <a:srgbClr val="002D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/>
          <a:lstStyle>
            <a:lvl1pPr>
              <a:defRPr>
                <a:solidFill>
                  <a:srgbClr val="2866A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3" r:id="rId4"/>
    <p:sldLayoutId id="2147483657" r:id="rId5"/>
    <p:sldLayoutId id="2147483669" r:id="rId6"/>
    <p:sldLayoutId id="2147483667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2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D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866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866A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866A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866A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866A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7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floridavetbiz.org/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34" y="4874498"/>
            <a:ext cx="9144000" cy="11430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dirty="0"/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Disaster Preparedness </a:t>
            </a:r>
            <a:r>
              <a:rPr lang="en-US" sz="4000" b="1" dirty="0">
                <a:solidFill>
                  <a:prstClr val="white"/>
                </a:solidFill>
                <a:ea typeface="+mn-ea"/>
                <a:cs typeface="+mn-cs"/>
              </a:rPr>
              <a:t>&amp;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Business Continuity </a:t>
            </a:r>
            <a:b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457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D62"/>
                </a:solidFill>
              </a:rPr>
              <a:t>Before, During and After a Disaster</a:t>
            </a:r>
          </a:p>
        </p:txBody>
      </p:sp>
    </p:spTree>
    <p:extLst>
      <p:ext uri="{BB962C8B-B14F-4D97-AF65-F5344CB8AC3E}">
        <p14:creationId xmlns:p14="http://schemas.microsoft.com/office/powerpoint/2010/main" val="105184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a Disaster on Small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2D62"/>
                </a:solidFill>
              </a:rPr>
              <a:t>FEMA estimates that almost </a:t>
            </a:r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en-US" b="1" dirty="0">
                <a:solidFill>
                  <a:srgbClr val="D11242"/>
                </a:solidFill>
              </a:rPr>
              <a:t> </a:t>
            </a:r>
            <a:r>
              <a:rPr lang="en-US" dirty="0">
                <a:solidFill>
                  <a:srgbClr val="002D62"/>
                </a:solidFill>
              </a:rPr>
              <a:t>of small businesses that close after a disaster never reopen their doors because just a few inches of water can cause tens of thousands of dollars in damage.</a:t>
            </a:r>
          </a:p>
          <a:p>
            <a:r>
              <a:rPr lang="en-US" dirty="0"/>
              <a:t>Insurance Institute for Business &amp; Home Safety (IBHS) and U.S. Small Business Administration (SBA) estimate that while one in four businesses can expect to experience a disruptive disaster, approximately </a:t>
            </a:r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r>
              <a:rPr lang="en-US" dirty="0"/>
              <a:t> of those businesses do not have a basic emergency response plan.</a:t>
            </a:r>
          </a:p>
          <a:p>
            <a:r>
              <a:rPr lang="en-US" dirty="0">
                <a:solidFill>
                  <a:srgbClr val="D11242"/>
                </a:solidFill>
              </a:rPr>
              <a:t>Without a plan, IBHS and SBA estimate that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r>
              <a:rPr lang="en-US" b="1" dirty="0"/>
              <a:t> </a:t>
            </a:r>
            <a:r>
              <a:rPr lang="en-US" dirty="0">
                <a:solidFill>
                  <a:srgbClr val="D11242"/>
                </a:solidFill>
              </a:rPr>
              <a:t>of the impacted businesses will fail within three years of the incident.</a:t>
            </a:r>
          </a:p>
        </p:txBody>
      </p:sp>
    </p:spTree>
    <p:extLst>
      <p:ext uri="{BB962C8B-B14F-4D97-AF65-F5344CB8AC3E}">
        <p14:creationId xmlns:p14="http://schemas.microsoft.com/office/powerpoint/2010/main" val="15447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9"/>
    </mc:Choice>
    <mc:Fallback xmlns="">
      <p:transition spd="slow" advTm="241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Your Business Ready?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2D62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D62"/>
                </a:solidFill>
              </a:rPr>
              <a:t>Whether the disaster is a simple power outage, road construction, flooding, or a more large-scale incident, it will impact your daily operations and jeopardize the future of your entire business.</a:t>
            </a:r>
          </a:p>
        </p:txBody>
      </p:sp>
    </p:spTree>
    <p:extLst>
      <p:ext uri="{BB962C8B-B14F-4D97-AF65-F5344CB8AC3E}">
        <p14:creationId xmlns:p14="http://schemas.microsoft.com/office/powerpoint/2010/main" val="11600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9"/>
    </mc:Choice>
    <mc:Fallback xmlns="">
      <p:transition spd="slow" advTm="2413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R’s of  Disaster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2D62"/>
                </a:solidFill>
              </a:rPr>
              <a:t>Readiness</a:t>
            </a:r>
          </a:p>
          <a:p>
            <a:pPr lvl="1"/>
            <a:r>
              <a:rPr lang="en-US" dirty="0"/>
              <a:t>Focuses on understanding how a </a:t>
            </a:r>
            <a:r>
              <a:rPr lang="en-US" b="1" dirty="0"/>
              <a:t>disaster might impact </a:t>
            </a:r>
            <a:r>
              <a:rPr lang="en-US" dirty="0"/>
              <a:t>when it occurs.</a:t>
            </a:r>
          </a:p>
          <a:p>
            <a:r>
              <a:rPr lang="en-US" b="1" dirty="0">
                <a:solidFill>
                  <a:srgbClr val="002D62"/>
                </a:solidFill>
              </a:rPr>
              <a:t>Response</a:t>
            </a:r>
          </a:p>
          <a:p>
            <a:pPr lvl="1"/>
            <a:r>
              <a:rPr lang="en-US" dirty="0"/>
              <a:t>Address the </a:t>
            </a:r>
            <a:r>
              <a:rPr lang="en-US" b="1" dirty="0"/>
              <a:t>immediate threat </a:t>
            </a:r>
            <a:r>
              <a:rPr lang="en-US" dirty="0"/>
              <a:t>presented by an imminent disaster.</a:t>
            </a:r>
          </a:p>
          <a:p>
            <a:r>
              <a:rPr lang="en-US" b="1" dirty="0">
                <a:solidFill>
                  <a:srgbClr val="002D62"/>
                </a:solidFill>
              </a:rPr>
              <a:t>Recovery</a:t>
            </a:r>
          </a:p>
          <a:p>
            <a:pPr lvl="1"/>
            <a:r>
              <a:rPr lang="en-US" dirty="0"/>
              <a:t>Ability to </a:t>
            </a:r>
            <a:r>
              <a:rPr lang="en-US" b="1" dirty="0"/>
              <a:t>return business to operating status </a:t>
            </a:r>
            <a:r>
              <a:rPr lang="en-US" dirty="0"/>
              <a:t>quickly.</a:t>
            </a:r>
          </a:p>
          <a:p>
            <a:r>
              <a:rPr lang="en-US" b="1" dirty="0">
                <a:solidFill>
                  <a:srgbClr val="002D62"/>
                </a:solidFill>
              </a:rPr>
              <a:t>Rebuild</a:t>
            </a:r>
          </a:p>
          <a:p>
            <a:pPr lvl="1"/>
            <a:r>
              <a:rPr lang="en-US" dirty="0"/>
              <a:t>Purposeful strategic planning and action that </a:t>
            </a:r>
            <a:r>
              <a:rPr lang="en-US" b="1" dirty="0"/>
              <a:t>restores pre-disaster profitability and fosters growth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2D62"/>
                </a:solidFill>
              </a:rPr>
              <a:t>Resiliency</a:t>
            </a:r>
          </a:p>
          <a:p>
            <a:pPr lvl="1"/>
            <a:r>
              <a:rPr lang="en-US" dirty="0"/>
              <a:t>Involves steps to </a:t>
            </a:r>
            <a:r>
              <a:rPr lang="en-US" b="1" dirty="0"/>
              <a:t>reduce vulnerability </a:t>
            </a:r>
            <a:r>
              <a:rPr lang="en-US" dirty="0"/>
              <a:t>to disaster impacts through continuity planning.</a:t>
            </a:r>
          </a:p>
        </p:txBody>
      </p:sp>
    </p:spTree>
    <p:extLst>
      <p:ext uri="{BB962C8B-B14F-4D97-AF65-F5344CB8AC3E}">
        <p14:creationId xmlns:p14="http://schemas.microsoft.com/office/powerpoint/2010/main" val="155044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Readiness: Begins With a Plan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30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002D62"/>
                </a:solidFill>
              </a:rPr>
              <a:t>Does your business have a Business Continuity Plan?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Readiness is your business's ability to respond and continue essential operations following a continuity event.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Disasters can cost businesses a great deal in </a:t>
            </a:r>
            <a:r>
              <a:rPr lang="en-US" b="1" dirty="0">
                <a:solidFill>
                  <a:srgbClr val="002D62"/>
                </a:solidFill>
              </a:rPr>
              <a:t>lost productivity, decreased customer confidence, and decreased finances</a:t>
            </a:r>
            <a:r>
              <a:rPr lang="en-US" dirty="0">
                <a:solidFill>
                  <a:srgbClr val="002D62"/>
                </a:solidFill>
              </a:rPr>
              <a:t>.  According to the Institute for Business and Home Safety, incidents like this could cost small businesses about $3,000 per day.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Almost 2/3 of businesses (62%) responded that they do not have an emergency plan on the books for their business (Ad Council survey)</a:t>
            </a:r>
          </a:p>
        </p:txBody>
      </p:sp>
    </p:spTree>
    <p:extLst>
      <p:ext uri="{BB962C8B-B14F-4D97-AF65-F5344CB8AC3E}">
        <p14:creationId xmlns:p14="http://schemas.microsoft.com/office/powerpoint/2010/main" val="10460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Plan: Why?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54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D62"/>
                </a:solidFill>
              </a:rPr>
              <a:t>Business Continuity Planning Is Good for Business  </a:t>
            </a:r>
          </a:p>
          <a:p>
            <a:pPr marL="0" indent="0">
              <a:buNone/>
            </a:pPr>
            <a:r>
              <a:rPr lang="en-US" dirty="0">
                <a:solidFill>
                  <a:srgbClr val="002D62"/>
                </a:solidFill>
              </a:rPr>
              <a:t>Can be a </a:t>
            </a:r>
            <a:r>
              <a:rPr lang="en-US" b="1" dirty="0">
                <a:solidFill>
                  <a:srgbClr val="002D62"/>
                </a:solidFill>
              </a:rPr>
              <a:t>competitive advantage </a:t>
            </a:r>
            <a:r>
              <a:rPr lang="en-US" dirty="0">
                <a:solidFill>
                  <a:srgbClr val="002D62"/>
                </a:solidFill>
              </a:rPr>
              <a:t>over competition.</a:t>
            </a:r>
          </a:p>
          <a:p>
            <a:r>
              <a:rPr lang="en-US" dirty="0">
                <a:solidFill>
                  <a:srgbClr val="002D62"/>
                </a:solidFill>
              </a:rPr>
              <a:t>Insurance is only a partial solution. </a:t>
            </a:r>
          </a:p>
          <a:p>
            <a:pPr lvl="1"/>
            <a:r>
              <a:rPr lang="en-US" dirty="0">
                <a:solidFill>
                  <a:srgbClr val="002D62"/>
                </a:solidFill>
              </a:rPr>
              <a:t>Insurance cannot replace lost customers, nor can it cover all losses.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2D62"/>
                </a:solidFill>
              </a:rPr>
              <a:t>Any significant delays could result in the loss of a customer to a competitor.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2D62"/>
                </a:solidFill>
              </a:rPr>
              <a:t>Large customers (big business and government) need to know that </a:t>
            </a:r>
            <a:r>
              <a:rPr lang="en-US" b="1" dirty="0">
                <a:solidFill>
                  <a:srgbClr val="002D62"/>
                </a:solidFill>
              </a:rPr>
              <a:t>preparedness is important to their suppliers</a:t>
            </a:r>
            <a:r>
              <a:rPr lang="en-US" dirty="0">
                <a:solidFill>
                  <a:srgbClr val="002D6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05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Planning: 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15588"/>
            <a:ext cx="7772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D62"/>
                </a:solidFill>
              </a:rPr>
              <a:t>Your Front Line is Your Bottom Line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2D62"/>
                </a:solidFill>
              </a:rPr>
              <a:t>Can your business function without your most important asset?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Maintain current employee contact information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Have up-to-date emergency contacts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Alternate means of communication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Identify special skills, certifications, etc.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First aid, CPR, or military training	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Help employees with personal disaster plans</a:t>
            </a:r>
          </a:p>
        </p:txBody>
      </p:sp>
    </p:spTree>
    <p:extLst>
      <p:ext uri="{BB962C8B-B14F-4D97-AF65-F5344CB8AC3E}">
        <p14:creationId xmlns:p14="http://schemas.microsoft.com/office/powerpoint/2010/main" val="337986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Planning:  Vendors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D62"/>
                </a:solidFill>
              </a:rPr>
              <a:t>Suppliers Can Make or Break You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2D62"/>
                </a:solidFill>
              </a:rPr>
              <a:t>Can your business function without your suppliers and vendors?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Maintain current vendor information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Primary and alternate contacts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Have alternate supplier(s)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Do your most important suppliers have a continuity plan – Ask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002D62"/>
                </a:solidFill>
              </a:rPr>
              <a:t>If they don’t, how could that affect you?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Don’t forget your banker and accountant!</a:t>
            </a:r>
          </a:p>
        </p:txBody>
      </p:sp>
    </p:spTree>
    <p:extLst>
      <p:ext uri="{BB962C8B-B14F-4D97-AF65-F5344CB8AC3E}">
        <p14:creationId xmlns:p14="http://schemas.microsoft.com/office/powerpoint/2010/main" val="121598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Planning:  Customers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D62"/>
                </a:solidFill>
              </a:rPr>
              <a:t>Without Them, Does It Matter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2D62"/>
                </a:solidFill>
              </a:rPr>
              <a:t>Can your business survive without customers?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Identify the likelihood that customers will be present in your business if a disaster occurs.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Keep communications open with customers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300" dirty="0">
                <a:solidFill>
                  <a:srgbClr val="002D62"/>
                </a:solidFill>
              </a:rPr>
              <a:t>(phones, email, website, social media)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Monitor the Internet and social media to track trending stories.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Keep a copy of your customer records off-site or in the cloud.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700" dirty="0">
                <a:solidFill>
                  <a:srgbClr val="002D62"/>
                </a:solidFill>
              </a:rPr>
              <a:t>Have an alternate worksite from which to communicate to customers during recovery.</a:t>
            </a:r>
          </a:p>
        </p:txBody>
      </p:sp>
    </p:spTree>
    <p:extLst>
      <p:ext uri="{BB962C8B-B14F-4D97-AF65-F5344CB8AC3E}">
        <p14:creationId xmlns:p14="http://schemas.microsoft.com/office/powerpoint/2010/main" val="153536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Planning –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22437"/>
            <a:ext cx="8153400" cy="4602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D62"/>
                </a:solidFill>
              </a:rPr>
              <a:t>Business Drive-Away Kit: What’s That?</a:t>
            </a:r>
          </a:p>
          <a:p>
            <a:r>
              <a:rPr lang="en-US" dirty="0">
                <a:solidFill>
                  <a:srgbClr val="002D62"/>
                </a:solidFill>
              </a:rPr>
              <a:t>Vital, mission critical records, standard operating procedures, operating orders or regulations, etc. that is not already pre-positioned at the Emergency Relocation Site including, but not limited to, the following:</a:t>
            </a:r>
          </a:p>
          <a:p>
            <a:pPr lvl="1"/>
            <a:r>
              <a:rPr lang="en-US" dirty="0">
                <a:solidFill>
                  <a:srgbClr val="002D62"/>
                </a:solidFill>
              </a:rPr>
              <a:t>Current Emergency Notification / Key Personnel Lists</a:t>
            </a:r>
          </a:p>
          <a:p>
            <a:pPr lvl="1"/>
            <a:r>
              <a:rPr lang="en-US" dirty="0">
                <a:solidFill>
                  <a:srgbClr val="002D62"/>
                </a:solidFill>
              </a:rPr>
              <a:t>POC, Fax, Telephone and E-Mail Contact Lists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Vendors, Suppliers, Accountant, Banker and Key Customers</a:t>
            </a:r>
          </a:p>
          <a:p>
            <a:pPr lvl="1"/>
            <a:r>
              <a:rPr lang="en-US" dirty="0">
                <a:solidFill>
                  <a:srgbClr val="002D62"/>
                </a:solidFill>
              </a:rPr>
              <a:t>Important Database Backup Media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Identify records vital to perform critical functions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Make multiple copies of vital records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Store a copy on-site &amp; off-site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Utilize multiple media formats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Regularly back-up vital records and data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Date back-ups or identify new version(s)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Test back-up systems</a:t>
            </a:r>
          </a:p>
          <a:p>
            <a:pPr lvl="2"/>
            <a:r>
              <a:rPr lang="en-US" dirty="0">
                <a:solidFill>
                  <a:srgbClr val="002D62"/>
                </a:solidFill>
              </a:rPr>
              <a:t>Maintain photographic records of inventory, furnishings, fixtures, equipment – important for insurance and SBA.</a:t>
            </a:r>
          </a:p>
          <a:p>
            <a:pPr lvl="1"/>
            <a:endParaRPr lang="en-US" dirty="0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0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is an Ongoing Process,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One-Time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 not procrastinate</a:t>
            </a:r>
          </a:p>
          <a:p>
            <a:r>
              <a:rPr lang="en-US" sz="3200" dirty="0"/>
              <a:t>Conduct tabletop exercises</a:t>
            </a:r>
          </a:p>
          <a:p>
            <a:r>
              <a:rPr lang="en-US" sz="3200" dirty="0"/>
              <a:t>Involve key personnel in the organization</a:t>
            </a:r>
          </a:p>
          <a:p>
            <a:r>
              <a:rPr lang="en-US" sz="3200" dirty="0"/>
              <a:t>Update your plan regularly and test it repeatedly</a:t>
            </a:r>
          </a:p>
          <a:p>
            <a:r>
              <a:rPr lang="en-US" dirty="0"/>
              <a:t>Get help from professionals (SBDC)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42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40"/>
    </mc:Choice>
    <mc:Fallback xmlns="">
      <p:transition spd="slow" advTm="574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358442"/>
            <a:ext cx="3771900" cy="312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4" descr="Blue-Star-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900" y="1085852"/>
            <a:ext cx="6172200" cy="10165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3050" y="1143000"/>
            <a:ext cx="5943600" cy="9144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About Us</a:t>
            </a:r>
            <a:br>
              <a:rPr lang="en-US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</a:br>
            <a:endParaRPr lang="en-US" sz="2475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3943350" y="2691175"/>
            <a:ext cx="3638762" cy="24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defTabSz="91437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rgbClr val="1F497D"/>
                </a:solidFill>
                <a:latin typeface="Calibri"/>
                <a:ea typeface="Malgun Gothic" pitchFamily="34" charset="-127"/>
              </a:rPr>
              <a:t>Member of Florida SBDC Network</a:t>
            </a:r>
          </a:p>
          <a:p>
            <a:pPr marL="257175" indent="-257175" defTabSz="91437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a-DK" sz="1650" b="1" dirty="0">
                <a:solidFill>
                  <a:srgbClr val="1F497D"/>
                </a:solidFill>
                <a:latin typeface="Calibri"/>
                <a:ea typeface="Malgun Gothic" pitchFamily="34" charset="-127"/>
              </a:rPr>
              <a:t>Established in 1976</a:t>
            </a:r>
          </a:p>
          <a:p>
            <a:pPr marL="257175" indent="-257175" defTabSz="91437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a-DK" sz="1650" b="1" dirty="0">
                <a:solidFill>
                  <a:srgbClr val="1F497D"/>
                </a:solidFill>
                <a:latin typeface="Calibri"/>
                <a:ea typeface="Malgun Gothic" pitchFamily="34" charset="-127"/>
              </a:rPr>
              <a:t>Nationally Accredited</a:t>
            </a:r>
          </a:p>
          <a:p>
            <a:pPr marL="257175" indent="-257175" defTabSz="91437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a-DK" sz="1650" b="1" dirty="0">
                <a:solidFill>
                  <a:srgbClr val="1F497D"/>
                </a:solidFill>
                <a:latin typeface="Calibri"/>
                <a:ea typeface="Malgun Gothic" pitchFamily="34" charset="-127"/>
              </a:rPr>
              <a:t>Funded in part by the U.S. SBA</a:t>
            </a:r>
          </a:p>
          <a:p>
            <a:pPr marL="257175" indent="-257175" defTabSz="91437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a-DK" sz="1650" b="1" dirty="0">
                <a:solidFill>
                  <a:srgbClr val="1F497D"/>
                </a:solidFill>
                <a:latin typeface="Calibri"/>
                <a:ea typeface="Malgun Gothic" pitchFamily="34" charset="-127"/>
              </a:rPr>
              <a:t>Regional Office University of Central Florida and Hosted by Daytona State College (Volusia County)</a:t>
            </a:r>
          </a:p>
          <a:p>
            <a:pPr marL="257175" indent="-257175" defTabSz="914378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da-DK" sz="19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9004" y="2451496"/>
            <a:ext cx="2206228" cy="2977754"/>
          </a:xfrm>
          <a:prstGeom prst="rect">
            <a:avLst/>
          </a:prstGeom>
          <a:noFill/>
          <a:ln w="28575">
            <a:solidFill>
              <a:srgbClr val="002E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E4A2022-4DB1-F671-E378-8047AE7F5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57" y="2456684"/>
            <a:ext cx="2041916" cy="182171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DC49DF7-0725-880B-4135-3BD22FABE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23" y="4345777"/>
            <a:ext cx="744229" cy="748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6445C-D184-4421-1F61-0E6CEBAC0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276" y="3708652"/>
            <a:ext cx="1539524" cy="4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6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752600"/>
            <a:ext cx="740092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Document Your Damage/Impact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Call your Insurance Agent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Contact your local SBDC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Communicate with Your Customers, Suppliers, and Employees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File a Tax Extension (if applicable)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Avoid Contractor Fraud/Scams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4577" y="2667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Basics to a Smooth(er) Recovery</a:t>
            </a:r>
          </a:p>
        </p:txBody>
      </p:sp>
    </p:spTree>
    <p:extLst>
      <p:ext uri="{BB962C8B-B14F-4D97-AF65-F5344CB8AC3E}">
        <p14:creationId xmlns:p14="http://schemas.microsoft.com/office/powerpoint/2010/main" val="28399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3"/>
    </mc:Choice>
    <mc:Fallback xmlns="">
      <p:transition spd="slow" advTm="468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</p:cNvPr>
          <p:cNvSpPr txBox="1"/>
          <p:nvPr/>
        </p:nvSpPr>
        <p:spPr>
          <a:xfrm>
            <a:off x="4800600" y="5105400"/>
            <a:ext cx="41861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Florida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D11242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SBDC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.org</a:t>
            </a:r>
          </a:p>
        </p:txBody>
      </p:sp>
      <p:pic>
        <p:nvPicPr>
          <p:cNvPr id="1026" name="Picture 2" descr="DSC_0036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79157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876800"/>
            <a:ext cx="4191000" cy="179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Before, during and after a disaster, we are there to help protect your small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 business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Malgun Gothic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222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U.S. Small Business Administration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D11242"/>
                </a:solidFill>
              </a:rPr>
              <a:t>www.sba.gov/business-guide/manage-your-business/prepare-emergencies</a:t>
            </a:r>
          </a:p>
          <a:p>
            <a:pPr marL="0" indent="0" algn="ctr">
              <a:buNone/>
            </a:pPr>
            <a:r>
              <a:rPr lang="en-US" b="1" dirty="0"/>
              <a:t>Florida Department of Economic Opportunity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D11242"/>
                </a:solidFill>
              </a:rPr>
              <a:t>www.FloridaDisaster.biz</a:t>
            </a:r>
          </a:p>
          <a:p>
            <a:pPr marL="0" indent="0" algn="ctr">
              <a:buNone/>
            </a:pPr>
            <a:r>
              <a:rPr lang="en-US" b="1" dirty="0"/>
              <a:t>Florida Small Business Development Center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D11242"/>
                </a:solidFill>
              </a:rPr>
              <a:t>www.FloridaSBDC.org</a:t>
            </a:r>
          </a:p>
        </p:txBody>
      </p:sp>
    </p:spTree>
    <p:extLst>
      <p:ext uri="{BB962C8B-B14F-4D97-AF65-F5344CB8AC3E}">
        <p14:creationId xmlns:p14="http://schemas.microsoft.com/office/powerpoint/2010/main" val="873891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algun Gothic" pitchFamily="34" charset="-127"/>
              <a:ea typeface="Malgun Gothic" pitchFamily="34" charset="-127"/>
            </a:endParaRPr>
          </a:p>
          <a:p>
            <a:pPr marL="0" indent="0">
              <a:buNone/>
            </a:pPr>
            <a:endParaRPr lang="en-US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r>
              <a:rPr lang="en-US" sz="8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32919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71700"/>
            <a:ext cx="7696200" cy="1143000"/>
          </a:xfrm>
        </p:spPr>
        <p:txBody>
          <a:bodyPr>
            <a:noAutofit/>
          </a:bodyPr>
          <a:lstStyle/>
          <a:p>
            <a:r>
              <a:rPr lang="en-US" sz="8000" b="1" i="1" dirty="0">
                <a:solidFill>
                  <a:srgbClr val="B127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2B720-9EFD-E697-2568-6DCE22D70831}"/>
              </a:ext>
            </a:extLst>
          </p:cNvPr>
          <p:cNvSpPr txBox="1"/>
          <p:nvPr/>
        </p:nvSpPr>
        <p:spPr>
          <a:xfrm>
            <a:off x="1676400" y="3810000"/>
            <a:ext cx="6019800" cy="140807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Contact us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386-506-4723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www.FloridaSBDC.org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70008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20" y="1771650"/>
            <a:ext cx="3714749" cy="38107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1085850"/>
            <a:ext cx="9144000" cy="857250"/>
          </a:xfrm>
        </p:spPr>
        <p:txBody>
          <a:bodyPr>
            <a:normAutofit/>
          </a:bodyPr>
          <a:lstStyle/>
          <a:p>
            <a:r>
              <a:rPr lang="en-US" sz="3000" b="1" dirty="0">
                <a:ea typeface="Malgun Gothic" pitchFamily="34" charset="-127"/>
              </a:rPr>
              <a:t>Helping Businesses Grow &amp; Succeed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894" y="2114551"/>
            <a:ext cx="5486400" cy="3394472"/>
          </a:xfrm>
        </p:spPr>
        <p:txBody>
          <a:bodyPr>
            <a:normAutofit fontScale="40000" lnSpcReduction="20000"/>
          </a:bodyPr>
          <a:lstStyle/>
          <a:p>
            <a:pPr marL="0" indent="0" algn="r" eaLnBrk="0" fontAlgn="base" hangingPunct="0">
              <a:spcAft>
                <a:spcPct val="0"/>
              </a:spcAft>
              <a:buNone/>
              <a:defRPr/>
            </a:pPr>
            <a:endParaRPr lang="en-US" sz="2700" b="1" dirty="0">
              <a:solidFill>
                <a:srgbClr val="006699"/>
              </a:solidFill>
              <a:cs typeface="Microsoft Sans Serif" pitchFamily="34" charset="0"/>
            </a:endParaRPr>
          </a:p>
          <a:p>
            <a:pPr marL="0" indent="0" algn="r" eaLnBrk="0" fontAlgn="base" hangingPunct="0">
              <a:spcAft>
                <a:spcPct val="0"/>
              </a:spcAft>
              <a:buNone/>
              <a:defRPr/>
            </a:pPr>
            <a:endParaRPr lang="en-US" sz="2700" b="1" dirty="0">
              <a:solidFill>
                <a:srgbClr val="006699"/>
              </a:solidFill>
              <a:cs typeface="Microsoft Sans Serif" pitchFamily="34" charset="0"/>
            </a:endParaRPr>
          </a:p>
          <a:p>
            <a:pPr marL="0" indent="0" algn="r" eaLnBrk="0" fontAlgn="base" hangingPunct="0">
              <a:spcAft>
                <a:spcPts val="900"/>
              </a:spcAft>
              <a:buNone/>
              <a:defRPr/>
            </a:pPr>
            <a:r>
              <a:rPr lang="en-US" sz="4800" b="1" dirty="0">
                <a:solidFill>
                  <a:srgbClr val="006699"/>
                </a:solidFill>
                <a:cs typeface="Microsoft Sans Serif" pitchFamily="34" charset="0"/>
              </a:rPr>
              <a:t> </a:t>
            </a:r>
          </a:p>
          <a:p>
            <a:pPr marL="0" indent="0" algn="r" eaLnBrk="0" fontAlgn="base" hangingPunct="0">
              <a:spcAft>
                <a:spcPct val="0"/>
              </a:spcAft>
              <a:buNone/>
              <a:defRPr/>
            </a:pPr>
            <a:endParaRPr lang="en-US" sz="4800" b="1" dirty="0">
              <a:solidFill>
                <a:srgbClr val="006699"/>
              </a:solidFill>
              <a:cs typeface="Microsoft Sans Serif" pitchFamily="34" charset="0"/>
            </a:endParaRPr>
          </a:p>
          <a:p>
            <a:pPr marL="0" indent="0" algn="r" eaLnBrk="0" fontAlgn="base" hangingPunct="0">
              <a:spcAft>
                <a:spcPct val="0"/>
              </a:spcAft>
              <a:buNone/>
              <a:defRPr/>
            </a:pPr>
            <a:endParaRPr lang="en-US" sz="2700" b="1" dirty="0">
              <a:solidFill>
                <a:srgbClr val="006699"/>
              </a:solidFill>
              <a:cs typeface="Microsoft Sans Serif" pitchFamily="34" charset="0"/>
            </a:endParaRPr>
          </a:p>
          <a:p>
            <a:pPr marL="0" indent="0" eaLnBrk="0" fontAlgn="base" hangingPunct="0">
              <a:spcAft>
                <a:spcPts val="900"/>
              </a:spcAft>
              <a:buNone/>
              <a:defRPr/>
            </a:pPr>
            <a:r>
              <a:rPr lang="en-US" sz="2700" b="1" dirty="0">
                <a:solidFill>
                  <a:srgbClr val="006699"/>
                </a:solidFill>
                <a:cs typeface="Microsoft Sans Serif" pitchFamily="34" charset="0"/>
              </a:rPr>
              <a:t>	</a:t>
            </a:r>
          </a:p>
          <a:p>
            <a:pPr marL="0" indent="0" eaLnBrk="0" fontAlgn="base" hangingPunct="0">
              <a:spcAft>
                <a:spcPts val="900"/>
              </a:spcAft>
              <a:buNone/>
              <a:defRPr/>
            </a:pPr>
            <a:r>
              <a:rPr lang="en-US" sz="2700" b="1" dirty="0">
                <a:solidFill>
                  <a:srgbClr val="006699"/>
                </a:solidFill>
                <a:cs typeface="Microsoft Sans Serif" pitchFamily="34" charset="0"/>
              </a:rPr>
              <a:t>                                   </a:t>
            </a:r>
          </a:p>
          <a:p>
            <a:pPr marL="0" indent="0" eaLnBrk="0" fontAlgn="base" hangingPunct="0">
              <a:spcAft>
                <a:spcPts val="900"/>
              </a:spcAft>
              <a:buNone/>
              <a:defRPr/>
            </a:pPr>
            <a:endParaRPr lang="en-US" sz="2700" b="1" dirty="0">
              <a:solidFill>
                <a:srgbClr val="006699"/>
              </a:solidFill>
              <a:cs typeface="Microsoft Sans Serif" pitchFamily="34" charset="0"/>
            </a:endParaRPr>
          </a:p>
          <a:p>
            <a:pPr marL="0" indent="0" eaLnBrk="0" fontAlgn="base" hangingPunct="0">
              <a:spcAft>
                <a:spcPts val="900"/>
              </a:spcAft>
              <a:buNone/>
              <a:defRPr/>
            </a:pPr>
            <a:endParaRPr lang="en-US" sz="2700" b="1" dirty="0">
              <a:solidFill>
                <a:srgbClr val="006699"/>
              </a:solidFill>
              <a:cs typeface="Microsoft Sans Serif" pitchFamily="34" charset="0"/>
            </a:endParaRPr>
          </a:p>
          <a:p>
            <a:pPr marL="0" indent="0" eaLnBrk="0" fontAlgn="base" hangingPunct="0">
              <a:spcAft>
                <a:spcPts val="900"/>
              </a:spcAft>
              <a:buNone/>
              <a:defRPr/>
            </a:pPr>
            <a:r>
              <a:rPr lang="en-US" sz="2700" b="1" dirty="0">
                <a:solidFill>
                  <a:srgbClr val="006699"/>
                </a:solidFill>
                <a:cs typeface="Microsoft Sans Serif" pitchFamily="34" charset="0"/>
              </a:rPr>
              <a:t>                   </a:t>
            </a:r>
          </a:p>
          <a:p>
            <a:pPr marL="0" indent="0" eaLnBrk="0" fontAlgn="base" hangingPunct="0">
              <a:spcAft>
                <a:spcPts val="900"/>
              </a:spcAft>
              <a:buNone/>
              <a:defRPr/>
            </a:pPr>
            <a:r>
              <a:rPr lang="en-US" sz="2700" b="1" dirty="0">
                <a:solidFill>
                  <a:srgbClr val="006699"/>
                </a:solidFill>
                <a:cs typeface="Microsoft Sans Serif" pitchFamily="34" charset="0"/>
              </a:rPr>
              <a:t>   </a:t>
            </a:r>
          </a:p>
          <a:p>
            <a:pPr marL="0" indent="0" eaLnBrk="0" fontAlgn="base" hangingPunct="0">
              <a:spcAft>
                <a:spcPts val="900"/>
              </a:spcAft>
              <a:buNone/>
              <a:defRPr/>
            </a:pPr>
            <a:r>
              <a:rPr lang="en-US" sz="1425" b="1" dirty="0">
                <a:solidFill>
                  <a:srgbClr val="006699"/>
                </a:solidFill>
                <a:cs typeface="Microsoft Sans Serif" pitchFamily="34" charset="0"/>
              </a:rPr>
              <a:t>	</a:t>
            </a:r>
            <a:endParaRPr lang="en-US" dirty="0">
              <a:ea typeface="Malgun Gothic" pitchFamily="34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6E160-B393-488E-89AB-925B1BDE9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651" y="3121818"/>
            <a:ext cx="1352056" cy="427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5E0C4-A4F3-4639-954B-660AE65EB741}"/>
              </a:ext>
            </a:extLst>
          </p:cNvPr>
          <p:cNvSpPr txBox="1"/>
          <p:nvPr/>
        </p:nvSpPr>
        <p:spPr>
          <a:xfrm>
            <a:off x="2920466" y="4465355"/>
            <a:ext cx="1951572" cy="113107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Florida SBDC at DSC</a:t>
            </a:r>
          </a:p>
          <a:p>
            <a:endParaRPr lang="en-US" sz="1350" b="1" dirty="0">
              <a:solidFill>
                <a:schemeClr val="bg1"/>
              </a:solidFill>
            </a:endParaRPr>
          </a:p>
          <a:p>
            <a:r>
              <a:rPr lang="en-US" sz="1350" b="1" dirty="0">
                <a:solidFill>
                  <a:schemeClr val="bg1"/>
                </a:solidFill>
              </a:rPr>
              <a:t>386-506-4723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www.FloridaSBDC.org</a:t>
            </a:r>
          </a:p>
          <a:p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1D6E6-6A8E-BB00-D869-95B7DBA28E10}"/>
              </a:ext>
            </a:extLst>
          </p:cNvPr>
          <p:cNvSpPr txBox="1"/>
          <p:nvPr/>
        </p:nvSpPr>
        <p:spPr>
          <a:xfrm>
            <a:off x="6584650" y="2843212"/>
            <a:ext cx="1930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Hosted by</a:t>
            </a:r>
          </a:p>
        </p:txBody>
      </p:sp>
    </p:spTree>
    <p:extLst>
      <p:ext uri="{BB962C8B-B14F-4D97-AF65-F5344CB8AC3E}">
        <p14:creationId xmlns:p14="http://schemas.microsoft.com/office/powerpoint/2010/main" val="398425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3050" y="1143000"/>
            <a:ext cx="5943600" cy="914400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Florida SBDC </a:t>
            </a:r>
            <a:r>
              <a:rPr lang="en-US" altLang="en-US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at UCF- Osceola County</a:t>
            </a:r>
            <a:endParaRPr lang="en-US" dirty="0">
              <a:solidFill>
                <a:schemeClr val="bg1"/>
              </a:solidFill>
              <a:latin typeface="+mn-lt"/>
              <a:ea typeface="Malgun Gothic" pitchFamily="34" charset="-127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6EBF1F3-868A-1A87-4987-B940A8868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97810"/>
              </p:ext>
            </p:extLst>
          </p:nvPr>
        </p:nvGraphicFramePr>
        <p:xfrm>
          <a:off x="1485900" y="2286000"/>
          <a:ext cx="628650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4" descr="Blue-Star-H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85900" y="1085852"/>
            <a:ext cx="6172200" cy="1016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2681F-D1FF-46BF-9C37-4E78841DE454}"/>
              </a:ext>
            </a:extLst>
          </p:cNvPr>
          <p:cNvSpPr txBox="1"/>
          <p:nvPr/>
        </p:nvSpPr>
        <p:spPr>
          <a:xfrm>
            <a:off x="2886075" y="1317365"/>
            <a:ext cx="3429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740" indent="-205740" algn="ctr" defTabSz="68580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US" sz="3000" b="1" dirty="0">
                <a:solidFill>
                  <a:prstClr val="white"/>
                </a:solidFill>
                <a:latin typeface="Calibri"/>
                <a:cs typeface="Microsoft Sans Serif" pitchFamily="34" charset="0"/>
              </a:rPr>
              <a:t>Our Services</a:t>
            </a:r>
          </a:p>
        </p:txBody>
      </p:sp>
    </p:spTree>
    <p:extLst>
      <p:ext uri="{BB962C8B-B14F-4D97-AF65-F5344CB8AC3E}">
        <p14:creationId xmlns:p14="http://schemas.microsoft.com/office/powerpoint/2010/main" val="75582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  <a:cs typeface="Microsoft Sans Serif" pitchFamily="34" charset="0"/>
              </a:rPr>
              <a:t>Agenda: Disaster Preparedness &amp; Business Continuity Planning</a:t>
            </a:r>
            <a:endParaRPr lang="en-US" dirty="0">
              <a:latin typeface="+mn-lt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10400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Types of Disasters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Impact of a Disaster on Small Business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Is Your Business Ready?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5 R’s of Disaster (Readiness, Response, Recovery, Rebuild, Resiliency)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Readiness: Begins with a Plan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Continuity Planning: Why?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Planning Resources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9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Know What to Do </a:t>
            </a:r>
            <a:b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Disaster Strikes?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02D62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D62"/>
                </a:solidFill>
              </a:rPr>
              <a:t>How you approach disaster recovery can determine whether your business will ever be able to recover from a disaster event.</a:t>
            </a:r>
          </a:p>
        </p:txBody>
      </p:sp>
    </p:spTree>
    <p:extLst>
      <p:ext uri="{BB962C8B-B14F-4D97-AF65-F5344CB8AC3E}">
        <p14:creationId xmlns:p14="http://schemas.microsoft.com/office/powerpoint/2010/main" val="9469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9"/>
    </mc:Choice>
    <mc:Fallback xmlns="">
      <p:transition spd="slow" advTm="241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514600"/>
            <a:ext cx="4800600" cy="41580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6600" b="1" dirty="0">
                <a:solidFill>
                  <a:srgbClr val="D11242"/>
                </a:solidFill>
              </a:rPr>
              <a:t>100%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002D62"/>
                </a:solidFill>
              </a:rPr>
              <a:t>fail for one reason…</a:t>
            </a:r>
            <a:endParaRPr lang="en-US" sz="1050" dirty="0">
              <a:solidFill>
                <a:srgbClr val="002D6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D62"/>
                </a:solidFill>
              </a:rPr>
              <a:t>Lack of </a:t>
            </a:r>
            <a:r>
              <a:rPr lang="en-US" sz="4000" b="1" dirty="0">
                <a:solidFill>
                  <a:srgbClr val="002D62"/>
                </a:solidFill>
              </a:rPr>
              <a:t>Preparation</a:t>
            </a:r>
            <a:endParaRPr lang="en-US" sz="4400" b="1" dirty="0">
              <a:solidFill>
                <a:srgbClr val="002D6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3600" b="1" dirty="0">
              <a:solidFill>
                <a:srgbClr val="002D62"/>
              </a:solidFill>
            </a:endParaRPr>
          </a:p>
        </p:txBody>
      </p:sp>
      <p:pic>
        <p:nvPicPr>
          <p:cNvPr id="5" name="Picture 4" descr="Star-Partial-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2286" y="1219200"/>
            <a:ext cx="1741714" cy="1676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2667000"/>
            <a:ext cx="3810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1503416"/>
            <a:ext cx="8215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 Disaster Strikes…</a:t>
            </a:r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5" y="2641115"/>
            <a:ext cx="3394075" cy="291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87" y="1941353"/>
            <a:ext cx="2071601" cy="20716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92" y="4097953"/>
            <a:ext cx="2616431" cy="174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41" y="1318638"/>
            <a:ext cx="2971800" cy="1980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88" y="1794931"/>
            <a:ext cx="2438400" cy="1624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2" y="3380544"/>
            <a:ext cx="274320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2" y="1524355"/>
            <a:ext cx="2819400" cy="1877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11" y="2596272"/>
            <a:ext cx="2005774" cy="15043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63" y="947668"/>
            <a:ext cx="23948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" y="2617811"/>
            <a:ext cx="1973522" cy="14801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9" y="1016750"/>
            <a:ext cx="1952798" cy="9586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41" y="4481658"/>
            <a:ext cx="3505200" cy="2336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16" y="5445156"/>
            <a:ext cx="1919490" cy="13647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" y="5283623"/>
            <a:ext cx="22860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49" y="4970096"/>
            <a:ext cx="2557463" cy="17030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48" y="3179333"/>
            <a:ext cx="2037745" cy="1397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1" y="3680308"/>
            <a:ext cx="2133600" cy="1422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54" y="2798979"/>
            <a:ext cx="3977334" cy="223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20906"/>
            <a:ext cx="9144000" cy="926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Hurricanes &amp; Tropical Storms</a:t>
            </a:r>
          </a:p>
        </p:txBody>
      </p:sp>
    </p:spTree>
    <p:extLst>
      <p:ext uri="{BB962C8B-B14F-4D97-AF65-F5344CB8AC3E}">
        <p14:creationId xmlns:p14="http://schemas.microsoft.com/office/powerpoint/2010/main" val="2305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1"/>
    </mc:Choice>
    <mc:Fallback xmlns="">
      <p:transition spd="slow" advTm="286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D11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Disasters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en-US" dirty="0"/>
              <a:t>Natural Disasters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11312"/>
            <a:ext cx="4040188" cy="395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Agricultural diseases &amp; pests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Damaging Winds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Drought and water shortage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Emergency diseases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pandemic influenza, zika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Floods and flash floods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Hurricanes and tropical storms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Landslides &amp; debris flow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Sinkholes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Thunderstorms and lighting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D62"/>
                </a:solidFill>
              </a:rPr>
              <a:t>Tornadoes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Wildfire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Man-Made Disasters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3951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Hazardous materials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D62"/>
                </a:solidFill>
              </a:rPr>
              <a:t>Power service disruption &amp; blackout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Nuclear power plant and nuclear blast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D62"/>
                </a:solidFill>
              </a:rPr>
              <a:t>Radiological emergencies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Chemical threat and biological weapons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D62"/>
                </a:solidFill>
              </a:rPr>
              <a:t>Cyber attacks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Explosion</a:t>
            </a:r>
          </a:p>
        </p:txBody>
      </p:sp>
    </p:spTree>
    <p:extLst>
      <p:ext uri="{BB962C8B-B14F-4D97-AF65-F5344CB8AC3E}">
        <p14:creationId xmlns:p14="http://schemas.microsoft.com/office/powerpoint/2010/main" val="1261743821"/>
      </p:ext>
    </p:extLst>
  </p:cSld>
  <p:clrMapOvr>
    <a:masterClrMapping/>
  </p:clrMapOvr>
</p:sld>
</file>

<file path=ppt/theme/theme1.xml><?xml version="1.0" encoding="utf-8"?>
<a:theme xmlns:a="http://schemas.openxmlformats.org/drawingml/2006/main" name="FSBDCN-Branded-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84F16F6-B9EA-4CBE-AC49-CE37133E2B67}" vid="{06E87352-F63E-4AF4-B0CE-9E796985B91B}"/>
    </a:ext>
  </a:extLst>
</a:theme>
</file>

<file path=ppt/theme/theme2.xml><?xml version="1.0" encoding="utf-8"?>
<a:theme xmlns:a="http://schemas.openxmlformats.org/drawingml/2006/main" name="FSBDC Theme Updated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0th-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b35114-6079-4276-ac22-ae80d1dfba98}" enabled="0" method="" siteId="{f8b35114-6079-4276-ac22-ae80d1dfba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FSBDCN-Branded-Template 2017</Template>
  <TotalTime>2811</TotalTime>
  <Words>1177</Words>
  <Application>Microsoft Office PowerPoint</Application>
  <PresentationFormat>On-screen Show (4:3)</PresentationFormat>
  <Paragraphs>183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Malgun Gothic</vt:lpstr>
      <vt:lpstr>Arial</vt:lpstr>
      <vt:lpstr>Calibri</vt:lpstr>
      <vt:lpstr>Microsoft Sans Serif</vt:lpstr>
      <vt:lpstr>Symbol</vt:lpstr>
      <vt:lpstr>FSBDCN-Branded-Template2</vt:lpstr>
      <vt:lpstr>FSBDC Theme Updated WIDE</vt:lpstr>
      <vt:lpstr>40th-Presentation-Template</vt:lpstr>
      <vt:lpstr>  Disaster Preparedness &amp; Business Continuity  </vt:lpstr>
      <vt:lpstr> About Us </vt:lpstr>
      <vt:lpstr>Helping Businesses Grow &amp; Succeed</vt:lpstr>
      <vt:lpstr>Florida SBDC at UCF- Osceola County</vt:lpstr>
      <vt:lpstr>Agenda: Disaster Preparedness &amp; Business Continuity Planning</vt:lpstr>
      <vt:lpstr>Do You Know What to Do  When a Disaster Strikes?</vt:lpstr>
      <vt:lpstr>PowerPoint Presentation</vt:lpstr>
      <vt:lpstr>Hurricanes &amp; Tropical Storms</vt:lpstr>
      <vt:lpstr>Types of Disasters</vt:lpstr>
      <vt:lpstr>Impact of a Disaster on Small Business</vt:lpstr>
      <vt:lpstr>Is Your Business Ready?</vt:lpstr>
      <vt:lpstr>5 R’s of  Disaster</vt:lpstr>
      <vt:lpstr>Readiness: Begins With a Plan</vt:lpstr>
      <vt:lpstr>Continuity Plan: Why?</vt:lpstr>
      <vt:lpstr>Continuity Planning:  Employees</vt:lpstr>
      <vt:lpstr>Continuity Planning:  Vendors</vt:lpstr>
      <vt:lpstr>Continuity Planning:  Customers</vt:lpstr>
      <vt:lpstr>Continuity Planning – Example</vt:lpstr>
      <vt:lpstr>Planning is an Ongoing Process,  Not a One-Time Event</vt:lpstr>
      <vt:lpstr>PowerPoint Presentation</vt:lpstr>
      <vt:lpstr>PowerPoint Presentation</vt:lpstr>
      <vt:lpstr>Planning Resources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McLeod</dc:creator>
  <cp:lastModifiedBy>Trecia Arrington</cp:lastModifiedBy>
  <cp:revision>100</cp:revision>
  <dcterms:created xsi:type="dcterms:W3CDTF">2017-08-15T13:29:22Z</dcterms:created>
  <dcterms:modified xsi:type="dcterms:W3CDTF">2025-08-11T18:43:12Z</dcterms:modified>
</cp:coreProperties>
</file>